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0" r:id="rId3"/>
    <p:sldId id="260" r:id="rId4"/>
    <p:sldId id="261" r:id="rId5"/>
    <p:sldId id="273" r:id="rId6"/>
    <p:sldId id="303" r:id="rId7"/>
    <p:sldId id="275" r:id="rId8"/>
    <p:sldId id="264" r:id="rId9"/>
    <p:sldId id="310" r:id="rId10"/>
    <p:sldId id="267" r:id="rId11"/>
    <p:sldId id="312" r:id="rId12"/>
    <p:sldId id="259" r:id="rId13"/>
    <p:sldId id="334" r:id="rId14"/>
    <p:sldId id="335" r:id="rId15"/>
    <p:sldId id="313" r:id="rId16"/>
    <p:sldId id="309" r:id="rId17"/>
    <p:sldId id="276" r:id="rId18"/>
    <p:sldId id="318" r:id="rId19"/>
    <p:sldId id="321" r:id="rId20"/>
    <p:sldId id="322" r:id="rId21"/>
    <p:sldId id="316" r:id="rId22"/>
    <p:sldId id="324" r:id="rId23"/>
    <p:sldId id="325" r:id="rId24"/>
    <p:sldId id="326" r:id="rId25"/>
    <p:sldId id="320" r:id="rId26"/>
    <p:sldId id="331" r:id="rId27"/>
    <p:sldId id="332" r:id="rId28"/>
  </p:sldIdLst>
  <p:sldSz cx="12192000" cy="6858000"/>
  <p:notesSz cx="6858000" cy="9144000"/>
  <p:embeddedFontLst>
    <p:embeddedFont>
      <p:font typeface="Malgun Gothic" panose="020B0503020000020004" pitchFamily="34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armaPetit" panose="02000506090000020003" pitchFamily="2" charset="0"/>
      <p:regular r:id="rId37"/>
      <p:italic r:id="rId38"/>
    </p:embeddedFont>
    <p:embeddedFont>
      <p:font typeface="Gidole" panose="02000503000000000000" pitchFamily="2" charset="0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7C36"/>
    <a:srgbClr val="EBDDC4"/>
    <a:srgbClr val="E6D5B5"/>
    <a:srgbClr val="AA9F8B"/>
    <a:srgbClr val="FAE3B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09" autoAdjust="0"/>
  </p:normalViewPr>
  <p:slideViewPr>
    <p:cSldViewPr snapToGrid="0">
      <p:cViewPr varScale="1">
        <p:scale>
          <a:sx n="104" d="100"/>
          <a:sy n="104" d="100"/>
        </p:scale>
        <p:origin x="132" y="378"/>
      </p:cViewPr>
      <p:guideLst/>
    </p:cSldViewPr>
  </p:slideViewPr>
  <p:outlineViewPr>
    <p:cViewPr>
      <p:scale>
        <a:sx n="33" d="100"/>
        <a:sy n="33" d="100"/>
      </p:scale>
      <p:origin x="0" y="-45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B2543C2-0597-4099-837E-5C66C917C7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C037AF-FCA3-4C40-BCCA-5042004E37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A17E8-6949-4F5B-AB85-6F7E8788C5FD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C928A3-B963-421E-8A1F-1E68C7ECEE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FFD688-23BD-4428-80C2-05B4B01849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08DDA-6262-4519-9F14-5DC07E31EB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597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719D4-457A-487E-926C-F388A645DD39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D3BDC-6E03-48BA-B815-CE786B2B5A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69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689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96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065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54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2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052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43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80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5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2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92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67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1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D3BDC-6E03-48BA-B815-CE786B2B5AF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18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3F3E5-5E19-489A-A3FF-F27C802E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05804-657E-4971-9B59-1C4508B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28DE9-C406-4487-B807-0BE3AE10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B4B8718-80C2-5649-A6DC-4808E19D88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92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7E105C-F6B3-49BE-9F9F-A149A450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20EBB9-01D1-49B7-950E-F27C8DAB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96E65B-39EA-4141-96F4-43B57880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DC5A5A-352F-4831-8973-E89F64EB03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100" y="177800"/>
            <a:ext cx="5257800" cy="3200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D71A35C6-8372-4106-93FC-88BAB8B781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5100" y="3492500"/>
            <a:ext cx="5257800" cy="3200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7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AE0786-A66D-49A2-A8AA-DE5FEE92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2B9A5F-979D-49CC-B9C0-673EF76FD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BE3661-9FF7-4F07-B5DF-C1C9BC29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123A2FD-E4C1-4D69-A3C1-09C9A0BC99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625" y="228600"/>
            <a:ext cx="5711825" cy="640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43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BF8E86-618C-4965-B680-F14EBBC1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08B145-D6A6-499A-9D09-F6971EC3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362F22-8756-4C78-B3E0-19BEAAAC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1670F44-6C7A-4986-8324-CC3298162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06104" y="198738"/>
            <a:ext cx="2508250" cy="3194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64E7D029-9AB4-44AD-ADF2-9DB79999FE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06104" y="3491213"/>
            <a:ext cx="2508250" cy="3194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7D756ADB-13F3-4B53-A97E-30B5F4E545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9275" y="1680519"/>
            <a:ext cx="2508250" cy="3194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87D1A475-3948-47F9-BA39-6F0D7B4C91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93200" y="3527425"/>
            <a:ext cx="2508250" cy="3194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18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80BE01-A4BA-4549-A738-3922BBB555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E6357F-F82D-4A79-8575-7525AD70D3D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CA8B8AE-F8D8-4F02-BF9C-13E1F26F51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5569472-DF0D-47B3-BFA9-6F28BC3631E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90500" y="167482"/>
            <a:ext cx="6354763" cy="65230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79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CC1BEF-2AB7-4764-86C9-DEA40215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61D3DF-0227-41B5-9CC2-3C1C0D72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B87364-0C4A-44E4-AA68-2F573BFA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E3AEA484-1F40-47FD-87A2-15CEB9EB06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9557" y="0"/>
            <a:ext cx="3292443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EB58D2C3-372E-4913-8606-EB74F82D3E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8787" y="0"/>
            <a:ext cx="2607399" cy="3429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6">
            <a:extLst>
              <a:ext uri="{FF2B5EF4-FFF2-40B4-BE49-F238E27FC236}">
                <a16:creationId xmlns:a16="http://schemas.microsoft.com/office/drawing/2014/main" id="{2E4085ED-7C31-4BE5-83FE-7722921CEDE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8787" y="3438053"/>
            <a:ext cx="2607399" cy="3429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14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BF76E5-5ED1-45B0-AACD-75B02BED596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4C56CB5-9BB0-445F-AB27-1FFB005110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C181B07-18D9-433B-B4E9-1A03B2C5B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4C6D964D-531D-4A55-81FF-A80AFC5B2E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900" y="527050"/>
            <a:ext cx="5892800" cy="18288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9C7D6DD1-8102-4B7C-A760-C8CF33C8E4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6177" y="2520950"/>
            <a:ext cx="5892800" cy="18288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그림 개체 틀 3">
            <a:extLst>
              <a:ext uri="{FF2B5EF4-FFF2-40B4-BE49-F238E27FC236}">
                <a16:creationId xmlns:a16="http://schemas.microsoft.com/office/drawing/2014/main" id="{DE0EC754-BF68-49FD-A136-C1BF4D9D0A7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9900" y="4514850"/>
            <a:ext cx="5892800" cy="18288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765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421E24-EC0A-4474-8B52-13F9FF87A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4666DC-51F7-4F31-A3AE-CB6148C4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B54645-1F06-4A1D-A09A-5CF0E8CC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F0E9D7B-24A9-4FEC-B2C8-AFD436D052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66" y="0"/>
            <a:ext cx="4989513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74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65F0129-E28F-4F2E-B3B0-6EACAAA948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BB4C894-91EB-4B4C-A46C-3E3479EB28C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1BA16DB-F316-4D6A-85FB-7B09CA2A21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3FD6DE-1C09-4918-AB79-14437B90CD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833735"/>
            <a:ext cx="12191999" cy="402426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29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F85967-6363-476C-AC3F-F74B3FE4276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13A1AE7-51D4-4664-9696-04B6F40D88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427C2DA-EC59-4C51-9E69-6C0DF5ADE72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00E2E7-7E30-444F-B246-550BF0B736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6691" y="136526"/>
            <a:ext cx="5870277" cy="325711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2285910-ED6F-431C-BAFE-F3613D85F3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033" y="3429000"/>
            <a:ext cx="5870277" cy="330095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549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FEA3D5-32E2-41C3-8513-E24784DB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5B9496C5-3820-4E67-A5F1-6315FC4D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3FA7765-01A0-4738-944B-711F02D9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37BDC330-2931-494D-8B26-A721076BF4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80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6D3B7-8F2D-4B53-9B14-BF3E2E54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2B6A1-B50A-4B0D-9DED-6933CCF3C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28B70-DF10-430D-97C8-C79B72AE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AB8949-1580-4533-B3B0-64F336150D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165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3BAD5-BF5B-4DC0-A8EB-342AF3DA09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47323-4E3D-421E-8173-311332539E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8D64B3-DF53-45CF-BF8E-82D051711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9626C6-A988-44D0-81B3-1AD6CEC382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417" y="377433"/>
            <a:ext cx="3251200" cy="2393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ECE72497-1137-41DC-8EB4-713CD552A8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1017" y="2132390"/>
            <a:ext cx="3251200" cy="2393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23BE476-B3B5-4D5F-8240-C667DC796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7417" y="4162034"/>
            <a:ext cx="3251200" cy="2393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86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4B53C5E-DC73-4CA1-ABDB-8C588EBAB9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91225" y="2714625"/>
            <a:ext cx="5943599" cy="391477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EC5D32-1A24-4120-A6EF-23B34CF52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1F96C-5F22-4AD2-8784-BECAE6FD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28C47D4-9808-4012-AAEE-A03A1C75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951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F37DF51C-0F3D-4661-93B7-0D6AC94AD80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6A9A2DBA-5444-4AC2-A899-367BC32A9F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622B9C0-75B3-4DC6-9DD7-0438449327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A0E921B2-B380-4FEC-BE31-08F3B88687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202" y="1681162"/>
            <a:ext cx="5724525" cy="34956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902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30467-8A25-4BE6-B9A3-304B820099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C63A2-FE51-4207-805A-586BA55608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F64B28-9CAC-4B15-BC4D-53EFCB37F5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FD1D5F4-B646-482A-9321-358ACD7481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025" y="171450"/>
            <a:ext cx="2743200" cy="35052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936E1F25-1D50-4F48-9C7B-D0E364876D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67050" y="3187700"/>
            <a:ext cx="2743200" cy="35052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E120D393-D208-4691-A559-75E7E9A4C0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34075" y="171450"/>
            <a:ext cx="2743200" cy="35052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72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58D4BE-5EDC-4157-AEE1-8F8B9B80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2EA02C-52A4-4BF6-897E-0BFD04E0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ED67B3-9A0D-4861-B764-35FF4EF9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A2E0C528-E41A-4D33-9697-CEBBB80183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3161" y="0"/>
            <a:ext cx="5525678" cy="68580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52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FB2814A-0E74-436D-AFA1-B03ED034B56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98E13-B3C8-458F-A97F-B59E5CB053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2DBE6DA-DE62-41D4-BCDF-D4E39F364F7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1371B07-AF04-4B80-8F65-7933248D52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815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FB2814A-0E74-436D-AFA1-B03ED034B56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98E13-B3C8-458F-A97F-B59E5CB053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2DBE6DA-DE62-41D4-BCDF-D4E39F364F7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898441-1262-4FAB-BB9A-5DDE4F71BD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74994"/>
            <a:ext cx="10515600" cy="1087181"/>
          </a:xfrm>
        </p:spPr>
        <p:txBody>
          <a:bodyPr anchor="t">
            <a:normAutofit/>
          </a:bodyPr>
          <a:lstStyle>
            <a:lvl1pPr algn="ctr">
              <a:lnSpc>
                <a:spcPct val="60000"/>
              </a:lnSpc>
              <a:defRPr sz="75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 altLang="ko-KR" dirty="0"/>
              <a:t>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591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2A1B31E-F802-4D11-BDEB-430F49F713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7237" y="2343149"/>
            <a:ext cx="3057525" cy="1853820"/>
          </a:xfrm>
          <a:custGeom>
            <a:avLst/>
            <a:gdLst>
              <a:gd name="connsiteX0" fmla="*/ 0 w 3057525"/>
              <a:gd name="connsiteY0" fmla="*/ 0 h 1853820"/>
              <a:gd name="connsiteX1" fmla="*/ 509588 w 3057525"/>
              <a:gd name="connsiteY1" fmla="*/ 0 h 1853820"/>
              <a:gd name="connsiteX2" fmla="*/ 1273969 w 3057525"/>
              <a:gd name="connsiteY2" fmla="*/ 0 h 1853820"/>
              <a:gd name="connsiteX3" fmla="*/ 3057525 w 3057525"/>
              <a:gd name="connsiteY3" fmla="*/ 0 h 1853820"/>
              <a:gd name="connsiteX4" fmla="*/ 3057525 w 3057525"/>
              <a:gd name="connsiteY4" fmla="*/ 961231 h 1853820"/>
              <a:gd name="connsiteX5" fmla="*/ 3057525 w 3057525"/>
              <a:gd name="connsiteY5" fmla="*/ 1373188 h 1853820"/>
              <a:gd name="connsiteX6" fmla="*/ 3057525 w 3057525"/>
              <a:gd name="connsiteY6" fmla="*/ 1647825 h 1853820"/>
              <a:gd name="connsiteX7" fmla="*/ 1273969 w 3057525"/>
              <a:gd name="connsiteY7" fmla="*/ 1647825 h 1853820"/>
              <a:gd name="connsiteX8" fmla="*/ 418697 w 3057525"/>
              <a:gd name="connsiteY8" fmla="*/ 1853820 h 1853820"/>
              <a:gd name="connsiteX9" fmla="*/ 509588 w 3057525"/>
              <a:gd name="connsiteY9" fmla="*/ 1647825 h 1853820"/>
              <a:gd name="connsiteX10" fmla="*/ 0 w 3057525"/>
              <a:gd name="connsiteY10" fmla="*/ 1647825 h 1853820"/>
              <a:gd name="connsiteX11" fmla="*/ 0 w 3057525"/>
              <a:gd name="connsiteY11" fmla="*/ 1373188 h 1853820"/>
              <a:gd name="connsiteX12" fmla="*/ 0 w 3057525"/>
              <a:gd name="connsiteY12" fmla="*/ 961231 h 185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57525" h="1853820">
                <a:moveTo>
                  <a:pt x="0" y="0"/>
                </a:moveTo>
                <a:lnTo>
                  <a:pt x="509588" y="0"/>
                </a:lnTo>
                <a:lnTo>
                  <a:pt x="1273969" y="0"/>
                </a:lnTo>
                <a:lnTo>
                  <a:pt x="3057525" y="0"/>
                </a:lnTo>
                <a:lnTo>
                  <a:pt x="3057525" y="961231"/>
                </a:lnTo>
                <a:lnTo>
                  <a:pt x="3057525" y="1373188"/>
                </a:lnTo>
                <a:lnTo>
                  <a:pt x="3057525" y="1647825"/>
                </a:lnTo>
                <a:lnTo>
                  <a:pt x="1273969" y="1647825"/>
                </a:lnTo>
                <a:lnTo>
                  <a:pt x="418697" y="1853820"/>
                </a:lnTo>
                <a:lnTo>
                  <a:pt x="509588" y="1647825"/>
                </a:lnTo>
                <a:lnTo>
                  <a:pt x="0" y="1647825"/>
                </a:lnTo>
                <a:lnTo>
                  <a:pt x="0" y="1373188"/>
                </a:lnTo>
                <a:lnTo>
                  <a:pt x="0" y="9612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FB2814A-0E74-436D-AFA1-B03ED034B56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98E13-B3C8-458F-A97F-B59E5CB053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2DBE6DA-DE62-41D4-BCDF-D4E39F364F7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898441-1262-4FAB-BB9A-5DDE4F71BD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74994"/>
            <a:ext cx="10515600" cy="1087181"/>
          </a:xfrm>
        </p:spPr>
        <p:txBody>
          <a:bodyPr anchor="t">
            <a:normAutofit/>
          </a:bodyPr>
          <a:lstStyle>
            <a:lvl1pPr algn="ctr">
              <a:lnSpc>
                <a:spcPct val="60000"/>
              </a:lnSpc>
              <a:defRPr sz="75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 altLang="ko-KR" dirty="0"/>
              <a:t>Title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2CF2691C-BB94-46D2-96F5-E1885BCFE8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23951" y="2343149"/>
            <a:ext cx="3057525" cy="1853820"/>
          </a:xfrm>
          <a:custGeom>
            <a:avLst/>
            <a:gdLst>
              <a:gd name="connsiteX0" fmla="*/ 0 w 3057525"/>
              <a:gd name="connsiteY0" fmla="*/ 0 h 1853820"/>
              <a:gd name="connsiteX1" fmla="*/ 509588 w 3057525"/>
              <a:gd name="connsiteY1" fmla="*/ 0 h 1853820"/>
              <a:gd name="connsiteX2" fmla="*/ 1273969 w 3057525"/>
              <a:gd name="connsiteY2" fmla="*/ 0 h 1853820"/>
              <a:gd name="connsiteX3" fmla="*/ 3057525 w 3057525"/>
              <a:gd name="connsiteY3" fmla="*/ 0 h 1853820"/>
              <a:gd name="connsiteX4" fmla="*/ 3057525 w 3057525"/>
              <a:gd name="connsiteY4" fmla="*/ 961231 h 1853820"/>
              <a:gd name="connsiteX5" fmla="*/ 3057525 w 3057525"/>
              <a:gd name="connsiteY5" fmla="*/ 1373188 h 1853820"/>
              <a:gd name="connsiteX6" fmla="*/ 3057525 w 3057525"/>
              <a:gd name="connsiteY6" fmla="*/ 1647825 h 1853820"/>
              <a:gd name="connsiteX7" fmla="*/ 1273969 w 3057525"/>
              <a:gd name="connsiteY7" fmla="*/ 1647825 h 1853820"/>
              <a:gd name="connsiteX8" fmla="*/ 418697 w 3057525"/>
              <a:gd name="connsiteY8" fmla="*/ 1853820 h 1853820"/>
              <a:gd name="connsiteX9" fmla="*/ 509588 w 3057525"/>
              <a:gd name="connsiteY9" fmla="*/ 1647825 h 1853820"/>
              <a:gd name="connsiteX10" fmla="*/ 0 w 3057525"/>
              <a:gd name="connsiteY10" fmla="*/ 1647825 h 1853820"/>
              <a:gd name="connsiteX11" fmla="*/ 0 w 3057525"/>
              <a:gd name="connsiteY11" fmla="*/ 1373188 h 1853820"/>
              <a:gd name="connsiteX12" fmla="*/ 0 w 3057525"/>
              <a:gd name="connsiteY12" fmla="*/ 961231 h 185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57525" h="1853820">
                <a:moveTo>
                  <a:pt x="0" y="0"/>
                </a:moveTo>
                <a:lnTo>
                  <a:pt x="509588" y="0"/>
                </a:lnTo>
                <a:lnTo>
                  <a:pt x="1273969" y="0"/>
                </a:lnTo>
                <a:lnTo>
                  <a:pt x="3057525" y="0"/>
                </a:lnTo>
                <a:lnTo>
                  <a:pt x="3057525" y="961231"/>
                </a:lnTo>
                <a:lnTo>
                  <a:pt x="3057525" y="1373188"/>
                </a:lnTo>
                <a:lnTo>
                  <a:pt x="3057525" y="1647825"/>
                </a:lnTo>
                <a:lnTo>
                  <a:pt x="1273969" y="1647825"/>
                </a:lnTo>
                <a:lnTo>
                  <a:pt x="418697" y="1853820"/>
                </a:lnTo>
                <a:lnTo>
                  <a:pt x="509588" y="1647825"/>
                </a:lnTo>
                <a:lnTo>
                  <a:pt x="0" y="1647825"/>
                </a:lnTo>
                <a:lnTo>
                  <a:pt x="0" y="1373188"/>
                </a:lnTo>
                <a:lnTo>
                  <a:pt x="0" y="9612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82CE526-1140-491F-A207-70155A9485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10525" y="2343149"/>
            <a:ext cx="3057525" cy="1853820"/>
          </a:xfrm>
          <a:custGeom>
            <a:avLst/>
            <a:gdLst>
              <a:gd name="connsiteX0" fmla="*/ 0 w 3057525"/>
              <a:gd name="connsiteY0" fmla="*/ 0 h 1853820"/>
              <a:gd name="connsiteX1" fmla="*/ 509588 w 3057525"/>
              <a:gd name="connsiteY1" fmla="*/ 0 h 1853820"/>
              <a:gd name="connsiteX2" fmla="*/ 1273969 w 3057525"/>
              <a:gd name="connsiteY2" fmla="*/ 0 h 1853820"/>
              <a:gd name="connsiteX3" fmla="*/ 3057525 w 3057525"/>
              <a:gd name="connsiteY3" fmla="*/ 0 h 1853820"/>
              <a:gd name="connsiteX4" fmla="*/ 3057525 w 3057525"/>
              <a:gd name="connsiteY4" fmla="*/ 961231 h 1853820"/>
              <a:gd name="connsiteX5" fmla="*/ 3057525 w 3057525"/>
              <a:gd name="connsiteY5" fmla="*/ 1373188 h 1853820"/>
              <a:gd name="connsiteX6" fmla="*/ 3057525 w 3057525"/>
              <a:gd name="connsiteY6" fmla="*/ 1647825 h 1853820"/>
              <a:gd name="connsiteX7" fmla="*/ 1273969 w 3057525"/>
              <a:gd name="connsiteY7" fmla="*/ 1647825 h 1853820"/>
              <a:gd name="connsiteX8" fmla="*/ 418697 w 3057525"/>
              <a:gd name="connsiteY8" fmla="*/ 1853820 h 1853820"/>
              <a:gd name="connsiteX9" fmla="*/ 509588 w 3057525"/>
              <a:gd name="connsiteY9" fmla="*/ 1647825 h 1853820"/>
              <a:gd name="connsiteX10" fmla="*/ 0 w 3057525"/>
              <a:gd name="connsiteY10" fmla="*/ 1647825 h 1853820"/>
              <a:gd name="connsiteX11" fmla="*/ 0 w 3057525"/>
              <a:gd name="connsiteY11" fmla="*/ 1373188 h 1853820"/>
              <a:gd name="connsiteX12" fmla="*/ 0 w 3057525"/>
              <a:gd name="connsiteY12" fmla="*/ 961231 h 185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57525" h="1853820">
                <a:moveTo>
                  <a:pt x="0" y="0"/>
                </a:moveTo>
                <a:lnTo>
                  <a:pt x="509588" y="0"/>
                </a:lnTo>
                <a:lnTo>
                  <a:pt x="1273969" y="0"/>
                </a:lnTo>
                <a:lnTo>
                  <a:pt x="3057525" y="0"/>
                </a:lnTo>
                <a:lnTo>
                  <a:pt x="3057525" y="961231"/>
                </a:lnTo>
                <a:lnTo>
                  <a:pt x="3057525" y="1373188"/>
                </a:lnTo>
                <a:lnTo>
                  <a:pt x="3057525" y="1647825"/>
                </a:lnTo>
                <a:lnTo>
                  <a:pt x="1273969" y="1647825"/>
                </a:lnTo>
                <a:lnTo>
                  <a:pt x="418697" y="1853820"/>
                </a:lnTo>
                <a:lnTo>
                  <a:pt x="509588" y="1647825"/>
                </a:lnTo>
                <a:lnTo>
                  <a:pt x="0" y="1647825"/>
                </a:lnTo>
                <a:lnTo>
                  <a:pt x="0" y="1373188"/>
                </a:lnTo>
                <a:lnTo>
                  <a:pt x="0" y="9612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83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FB2814A-0E74-436D-AFA1-B03ED034B56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98E13-B3C8-458F-A97F-B59E5CB053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2DBE6DA-DE62-41D4-BCDF-D4E39F364F7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898441-1262-4FAB-BB9A-5DDE4F71BD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972" y="1409434"/>
            <a:ext cx="4272727" cy="3867416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5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 altLang="ko-KR" dirty="0"/>
              <a:t>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394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D84679C-9D3F-4015-88F8-D301429CC49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1304" y="1"/>
            <a:ext cx="437669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FB2814A-0E74-436D-AFA1-B03ED034B56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98E13-B3C8-458F-A97F-B59E5CB053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2DBE6DA-DE62-41D4-BCDF-D4E39F364F7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898441-1262-4FAB-BB9A-5DDE4F71BD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972" y="1409434"/>
            <a:ext cx="4272727" cy="3867416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5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 altLang="ko-KR" dirty="0"/>
              <a:t>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98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C351B3-0467-4F61-87C6-1EC576BF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E6A974-5204-4C4A-A062-49FD1B3B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7BB2D-21A5-4168-9160-FD577F85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BF000716-38B3-4E89-B648-CA0C928FCC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10" y="0"/>
            <a:ext cx="12193510" cy="41656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2886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FB2814A-0E74-436D-AFA1-B03ED034B56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98E13-B3C8-458F-A97F-B59E5CB053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2DBE6DA-DE62-41D4-BCDF-D4E39F364F7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4A5D64-6958-40EA-ACFD-E0BA3E054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 r="44781" b="52631"/>
          <a:stretch/>
        </p:blipFill>
        <p:spPr>
          <a:xfrm>
            <a:off x="4312873" y="1266824"/>
            <a:ext cx="7175316" cy="3667125"/>
          </a:xfrm>
          <a:prstGeom prst="rect">
            <a:avLst/>
          </a:prstGeom>
        </p:spPr>
      </p:pic>
      <p:sp>
        <p:nvSpPr>
          <p:cNvPr id="9" name="그림 개체 틀 3">
            <a:extLst>
              <a:ext uri="{FF2B5EF4-FFF2-40B4-BE49-F238E27FC236}">
                <a16:creationId xmlns:a16="http://schemas.microsoft.com/office/drawing/2014/main" id="{17B944A5-50A3-482F-A7BF-73E970079D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664854" y="2320054"/>
            <a:ext cx="1218568" cy="1737920"/>
          </a:xfrm>
          <a:custGeom>
            <a:avLst/>
            <a:gdLst>
              <a:gd name="connsiteX0" fmla="*/ 0 w 762000"/>
              <a:gd name="connsiteY0" fmla="*/ 0 h 1098550"/>
              <a:gd name="connsiteX1" fmla="*/ 762000 w 762000"/>
              <a:gd name="connsiteY1" fmla="*/ 0 h 1098550"/>
              <a:gd name="connsiteX2" fmla="*/ 762000 w 762000"/>
              <a:gd name="connsiteY2" fmla="*/ 1098550 h 1098550"/>
              <a:gd name="connsiteX3" fmla="*/ 0 w 762000"/>
              <a:gd name="connsiteY3" fmla="*/ 1098550 h 1098550"/>
              <a:gd name="connsiteX4" fmla="*/ 0 w 762000"/>
              <a:gd name="connsiteY4" fmla="*/ 0 h 1098550"/>
              <a:gd name="connsiteX0" fmla="*/ 0 w 762000"/>
              <a:gd name="connsiteY0" fmla="*/ 0 h 1098550"/>
              <a:gd name="connsiteX1" fmla="*/ 758825 w 762000"/>
              <a:gd name="connsiteY1" fmla="*/ 25400 h 1098550"/>
              <a:gd name="connsiteX2" fmla="*/ 762000 w 762000"/>
              <a:gd name="connsiteY2" fmla="*/ 1098550 h 1098550"/>
              <a:gd name="connsiteX3" fmla="*/ 0 w 762000"/>
              <a:gd name="connsiteY3" fmla="*/ 1098550 h 1098550"/>
              <a:gd name="connsiteX4" fmla="*/ 0 w 762000"/>
              <a:gd name="connsiteY4" fmla="*/ 0 h 1098550"/>
              <a:gd name="connsiteX0" fmla="*/ 0 w 762000"/>
              <a:gd name="connsiteY0" fmla="*/ 0 h 1117600"/>
              <a:gd name="connsiteX1" fmla="*/ 758825 w 762000"/>
              <a:gd name="connsiteY1" fmla="*/ 25400 h 1117600"/>
              <a:gd name="connsiteX2" fmla="*/ 762000 w 762000"/>
              <a:gd name="connsiteY2" fmla="*/ 1098550 h 1117600"/>
              <a:gd name="connsiteX3" fmla="*/ 3175 w 762000"/>
              <a:gd name="connsiteY3" fmla="*/ 1117600 h 1117600"/>
              <a:gd name="connsiteX4" fmla="*/ 0 w 762000"/>
              <a:gd name="connsiteY4" fmla="*/ 0 h 1117600"/>
              <a:gd name="connsiteX0" fmla="*/ 0 w 762000"/>
              <a:gd name="connsiteY0" fmla="*/ 0 h 1117600"/>
              <a:gd name="connsiteX1" fmla="*/ 758825 w 762000"/>
              <a:gd name="connsiteY1" fmla="*/ 25400 h 1117600"/>
              <a:gd name="connsiteX2" fmla="*/ 762000 w 762000"/>
              <a:gd name="connsiteY2" fmla="*/ 1085850 h 1117600"/>
              <a:gd name="connsiteX3" fmla="*/ 3175 w 762000"/>
              <a:gd name="connsiteY3" fmla="*/ 1117600 h 1117600"/>
              <a:gd name="connsiteX4" fmla="*/ 0 w 762000"/>
              <a:gd name="connsiteY4" fmla="*/ 0 h 1117600"/>
              <a:gd name="connsiteX0" fmla="*/ 0 w 762000"/>
              <a:gd name="connsiteY0" fmla="*/ 0 h 1117600"/>
              <a:gd name="connsiteX1" fmla="*/ 749300 w 762000"/>
              <a:gd name="connsiteY1" fmla="*/ 19050 h 1117600"/>
              <a:gd name="connsiteX2" fmla="*/ 762000 w 762000"/>
              <a:gd name="connsiteY2" fmla="*/ 1085850 h 1117600"/>
              <a:gd name="connsiteX3" fmla="*/ 3175 w 762000"/>
              <a:gd name="connsiteY3" fmla="*/ 1117600 h 1117600"/>
              <a:gd name="connsiteX4" fmla="*/ 0 w 762000"/>
              <a:gd name="connsiteY4" fmla="*/ 0 h 1117600"/>
              <a:gd name="connsiteX0" fmla="*/ 12754 w 774754"/>
              <a:gd name="connsiteY0" fmla="*/ 0 h 1120775"/>
              <a:gd name="connsiteX1" fmla="*/ 762054 w 774754"/>
              <a:gd name="connsiteY1" fmla="*/ 19050 h 1120775"/>
              <a:gd name="connsiteX2" fmla="*/ 774754 w 774754"/>
              <a:gd name="connsiteY2" fmla="*/ 1085850 h 1120775"/>
              <a:gd name="connsiteX3" fmla="*/ 54 w 774754"/>
              <a:gd name="connsiteY3" fmla="*/ 1120775 h 1120775"/>
              <a:gd name="connsiteX4" fmla="*/ 12754 w 774754"/>
              <a:gd name="connsiteY4" fmla="*/ 0 h 1120775"/>
              <a:gd name="connsiteX0" fmla="*/ 12754 w 774754"/>
              <a:gd name="connsiteY0" fmla="*/ 0 h 1123950"/>
              <a:gd name="connsiteX1" fmla="*/ 762054 w 774754"/>
              <a:gd name="connsiteY1" fmla="*/ 22225 h 1123950"/>
              <a:gd name="connsiteX2" fmla="*/ 774754 w 774754"/>
              <a:gd name="connsiteY2" fmla="*/ 1089025 h 1123950"/>
              <a:gd name="connsiteX3" fmla="*/ 54 w 774754"/>
              <a:gd name="connsiteY3" fmla="*/ 1123950 h 1123950"/>
              <a:gd name="connsiteX4" fmla="*/ 12754 w 774754"/>
              <a:gd name="connsiteY4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54" h="1123950">
                <a:moveTo>
                  <a:pt x="12754" y="0"/>
                </a:moveTo>
                <a:lnTo>
                  <a:pt x="762054" y="22225"/>
                </a:lnTo>
                <a:cubicBezTo>
                  <a:pt x="763112" y="379942"/>
                  <a:pt x="773696" y="731308"/>
                  <a:pt x="774754" y="1089025"/>
                </a:cubicBezTo>
                <a:lnTo>
                  <a:pt x="54" y="1123950"/>
                </a:lnTo>
                <a:cubicBezTo>
                  <a:pt x="-1004" y="751417"/>
                  <a:pt x="13812" y="372533"/>
                  <a:pt x="12754" y="0"/>
                </a:cubicBezTo>
                <a:close/>
              </a:path>
            </a:pathLst>
          </a:custGeom>
          <a:effectLst>
            <a:innerShdw blurRad="1143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3A5EFDF9-EA7A-4305-98E9-0E6F0113557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98152" y="1803251"/>
            <a:ext cx="2990878" cy="2353120"/>
          </a:xfrm>
          <a:custGeom>
            <a:avLst/>
            <a:gdLst>
              <a:gd name="connsiteX0" fmla="*/ 0 w 1943100"/>
              <a:gd name="connsiteY0" fmla="*/ 0 h 1438275"/>
              <a:gd name="connsiteX1" fmla="*/ 1943100 w 1943100"/>
              <a:gd name="connsiteY1" fmla="*/ 0 h 1438275"/>
              <a:gd name="connsiteX2" fmla="*/ 1943100 w 1943100"/>
              <a:gd name="connsiteY2" fmla="*/ 1438275 h 1438275"/>
              <a:gd name="connsiteX3" fmla="*/ 0 w 1943100"/>
              <a:gd name="connsiteY3" fmla="*/ 1438275 h 1438275"/>
              <a:gd name="connsiteX4" fmla="*/ 0 w 1943100"/>
              <a:gd name="connsiteY4" fmla="*/ 0 h 1438275"/>
              <a:gd name="connsiteX0" fmla="*/ 0 w 1943100"/>
              <a:gd name="connsiteY0" fmla="*/ 85725 h 1524000"/>
              <a:gd name="connsiteX1" fmla="*/ 1938338 w 1943100"/>
              <a:gd name="connsiteY1" fmla="*/ 0 h 1524000"/>
              <a:gd name="connsiteX2" fmla="*/ 1943100 w 1943100"/>
              <a:gd name="connsiteY2" fmla="*/ 1524000 h 1524000"/>
              <a:gd name="connsiteX3" fmla="*/ 0 w 1943100"/>
              <a:gd name="connsiteY3" fmla="*/ 1524000 h 1524000"/>
              <a:gd name="connsiteX4" fmla="*/ 0 w 1943100"/>
              <a:gd name="connsiteY4" fmla="*/ 85725 h 1524000"/>
              <a:gd name="connsiteX0" fmla="*/ 0 w 1943100"/>
              <a:gd name="connsiteY0" fmla="*/ 85725 h 1524000"/>
              <a:gd name="connsiteX1" fmla="*/ 1938338 w 1943100"/>
              <a:gd name="connsiteY1" fmla="*/ 0 h 1524000"/>
              <a:gd name="connsiteX2" fmla="*/ 1943100 w 1943100"/>
              <a:gd name="connsiteY2" fmla="*/ 1524000 h 1524000"/>
              <a:gd name="connsiteX3" fmla="*/ 0 w 1943100"/>
              <a:gd name="connsiteY3" fmla="*/ 1466850 h 1524000"/>
              <a:gd name="connsiteX4" fmla="*/ 0 w 1943100"/>
              <a:gd name="connsiteY4" fmla="*/ 85725 h 1524000"/>
              <a:gd name="connsiteX0" fmla="*/ 0 w 1943100"/>
              <a:gd name="connsiteY0" fmla="*/ 80963 h 1519238"/>
              <a:gd name="connsiteX1" fmla="*/ 1924050 w 1943100"/>
              <a:gd name="connsiteY1" fmla="*/ 0 h 1519238"/>
              <a:gd name="connsiteX2" fmla="*/ 1943100 w 1943100"/>
              <a:gd name="connsiteY2" fmla="*/ 1519238 h 1519238"/>
              <a:gd name="connsiteX3" fmla="*/ 0 w 1943100"/>
              <a:gd name="connsiteY3" fmla="*/ 1462088 h 1519238"/>
              <a:gd name="connsiteX4" fmla="*/ 0 w 1943100"/>
              <a:gd name="connsiteY4" fmla="*/ 80963 h 1519238"/>
              <a:gd name="connsiteX0" fmla="*/ 0 w 1943100"/>
              <a:gd name="connsiteY0" fmla="*/ 100013 h 1538288"/>
              <a:gd name="connsiteX1" fmla="*/ 1933575 w 1943100"/>
              <a:gd name="connsiteY1" fmla="*/ 0 h 1538288"/>
              <a:gd name="connsiteX2" fmla="*/ 1943100 w 1943100"/>
              <a:gd name="connsiteY2" fmla="*/ 1538288 h 1538288"/>
              <a:gd name="connsiteX3" fmla="*/ 0 w 1943100"/>
              <a:gd name="connsiteY3" fmla="*/ 1481138 h 1538288"/>
              <a:gd name="connsiteX4" fmla="*/ 0 w 1943100"/>
              <a:gd name="connsiteY4" fmla="*/ 100013 h 1538288"/>
              <a:gd name="connsiteX0" fmla="*/ 0 w 1943100"/>
              <a:gd name="connsiteY0" fmla="*/ 90488 h 1528763"/>
              <a:gd name="connsiteX1" fmla="*/ 1933575 w 1943100"/>
              <a:gd name="connsiteY1" fmla="*/ 0 h 1528763"/>
              <a:gd name="connsiteX2" fmla="*/ 1943100 w 1943100"/>
              <a:gd name="connsiteY2" fmla="*/ 1528763 h 1528763"/>
              <a:gd name="connsiteX3" fmla="*/ 0 w 1943100"/>
              <a:gd name="connsiteY3" fmla="*/ 1471613 h 1528763"/>
              <a:gd name="connsiteX4" fmla="*/ 0 w 1943100"/>
              <a:gd name="connsiteY4" fmla="*/ 90488 h 15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100" h="1528763">
                <a:moveTo>
                  <a:pt x="0" y="90488"/>
                </a:moveTo>
                <a:lnTo>
                  <a:pt x="1933575" y="0"/>
                </a:lnTo>
                <a:cubicBezTo>
                  <a:pt x="1935162" y="508000"/>
                  <a:pt x="1941513" y="1020763"/>
                  <a:pt x="1943100" y="1528763"/>
                </a:cubicBezTo>
                <a:lnTo>
                  <a:pt x="0" y="1471613"/>
                </a:lnTo>
                <a:lnTo>
                  <a:pt x="0" y="90488"/>
                </a:lnTo>
                <a:close/>
              </a:path>
            </a:pathLst>
          </a:custGeom>
          <a:effectLst>
            <a:innerShdw blurRad="1143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9371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FB2814A-0E74-436D-AFA1-B03ED034B56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98E13-B3C8-458F-A97F-B59E5CB053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2DBE6DA-DE62-41D4-BCDF-D4E39F364F7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13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75DBE95D-DECE-44BE-AA23-A04D41B0C84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445620EF-1002-4DAC-B781-922C6844C29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080DFFE-B3AF-429A-8B55-2EA55FED7DC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DA6BAA2-2F57-458E-BF6B-7C59FB3CE05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5753100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4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60B1ED-AA4B-43F6-A09F-F193BFCB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B7DD9A8-C980-4FB7-9A81-E3FA2259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3EF084-CC63-4FEC-AFE6-162BFEAD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E4341DAE-7EF5-4352-ACAB-24684DC25B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43050"/>
            <a:ext cx="11125200" cy="37719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1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245A9650-1CD7-49FC-B5BE-7F7A9B823B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56E5C5C2-9CC7-442D-9FE9-79522A54C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F767C9A-5411-4E26-8F36-E8031385AE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4F73F61-160A-4104-A56E-3225006B97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09245" y="3175000"/>
            <a:ext cx="3973511" cy="3683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A09FBDCF-90F1-4689-9849-F6E56C1DC4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24045" y="3175000"/>
            <a:ext cx="3967955" cy="3683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7E581081-AAAC-425E-A5EC-C5979285A86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3175000"/>
            <a:ext cx="3973511" cy="3683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8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2014EA-EA17-44E1-86E0-FA91480A07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B5925-CC26-4C4A-A562-0558FDF892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7D4B3A-6540-4816-B92F-13F0605D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A344E3-2E85-4CC6-806B-C97EA24DD8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50100" y="0"/>
            <a:ext cx="4686300" cy="55753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C84270-6231-4B94-BD1C-0BC527452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BC6387-9503-4E4D-8436-BB8FE7D3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15D3DD-ADE1-4C02-84D2-B4F7D257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1202882-40CA-4001-954D-8FFE408336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3700" y="0"/>
            <a:ext cx="4038600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42A86B78-F28D-472A-9B8A-CC530C0C92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663700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1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4E19E-F385-43FF-BEAE-0288AD61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E88A98-DF87-415C-B2D7-E55A3CD4C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FB2A7C-E7F8-4C27-978E-57E05FF7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843E79-531A-4394-9524-85AC907D5C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139700"/>
            <a:ext cx="5372100" cy="208914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B20483FE-50AB-4C90-B7A3-52E2B385D9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2384425"/>
            <a:ext cx="5372100" cy="208914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FC10D89-428C-4B53-90B0-9D65DCD0E5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54800" y="4629150"/>
            <a:ext cx="5372100" cy="208914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40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D454C6-D63A-48A6-8A31-1A41F36A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2F6E6-9CFA-4928-870E-55CF64C21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7CA27-C6B2-4FC6-AC22-A023693D3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FE9F4-C2FB-498B-B2EE-8DC9B428194A}" type="datetimeFigureOut">
              <a:rPr lang="ko-KR" altLang="en-US" smtClean="0"/>
              <a:t>2025-03-16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94C8D-84CE-42D9-A735-0AA3FE26A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78C98-AE2A-49C5-AAB7-9486ED662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222EA-9A02-475D-AC68-F5C51BAB77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09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4" r:id="rId5"/>
    <p:sldLayoutId id="2147483660" r:id="rId6"/>
    <p:sldLayoutId id="2147483650" r:id="rId7"/>
    <p:sldLayoutId id="2147483655" r:id="rId8"/>
    <p:sldLayoutId id="2147483659" r:id="rId9"/>
    <p:sldLayoutId id="2147483663" r:id="rId10"/>
    <p:sldLayoutId id="2147483664" r:id="rId11"/>
    <p:sldLayoutId id="2147483662" r:id="rId12"/>
    <p:sldLayoutId id="2147483666" r:id="rId13"/>
    <p:sldLayoutId id="2147483667" r:id="rId14"/>
    <p:sldLayoutId id="2147483665" r:id="rId15"/>
    <p:sldLayoutId id="2147483668" r:id="rId16"/>
    <p:sldLayoutId id="2147483669" r:id="rId17"/>
    <p:sldLayoutId id="2147483661" r:id="rId18"/>
    <p:sldLayoutId id="2147483671" r:id="rId19"/>
    <p:sldLayoutId id="2147483672" r:id="rId20"/>
    <p:sldLayoutId id="2147483670" r:id="rId21"/>
    <p:sldLayoutId id="2147483675" r:id="rId22"/>
    <p:sldLayoutId id="2147483674" r:id="rId23"/>
    <p:sldLayoutId id="2147483676" r:id="rId24"/>
    <p:sldLayoutId id="2147483673" r:id="rId25"/>
    <p:sldLayoutId id="2147483677" r:id="rId26"/>
    <p:sldLayoutId id="2147483682" r:id="rId27"/>
    <p:sldLayoutId id="2147483678" r:id="rId28"/>
    <p:sldLayoutId id="2147483681" r:id="rId29"/>
    <p:sldLayoutId id="2147483680" r:id="rId30"/>
    <p:sldLayoutId id="2147483679" r:id="rId3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g"/><Relationship Id="rId5" Type="http://schemas.openxmlformats.org/officeDocument/2006/relationships/image" Target="../media/image45.jpe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1AD737A-8976-4238-AAAC-CBFF6042877A}"/>
              </a:ext>
            </a:extLst>
          </p:cNvPr>
          <p:cNvSpPr txBox="1"/>
          <p:nvPr/>
        </p:nvSpPr>
        <p:spPr>
          <a:xfrm>
            <a:off x="-180062" y="5172904"/>
            <a:ext cx="113812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IN" sz="6000" dirty="0" smtClean="0">
                <a:solidFill>
                  <a:schemeClr val="bg2"/>
                </a:solidFill>
                <a:latin typeface="+mj-lt"/>
              </a:rPr>
              <a:t>Panorama Exports Private Limited</a:t>
            </a:r>
            <a:endParaRPr lang="en-US" altLang="ko-KR" sz="6000" spc="-300" dirty="0">
              <a:solidFill>
                <a:srgbClr val="FAE3BD"/>
              </a:solidFill>
              <a:latin typeface="+mj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F373063-264B-43B6-EC44-B40FE28EFD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>
            <a:fillRect/>
          </a:stretch>
        </p:blipFill>
        <p:spPr/>
      </p:pic>
      <p:sp>
        <p:nvSpPr>
          <p:cNvPr id="11" name="직사각형 18">
            <a:extLst>
              <a:ext uri="{FF2B5EF4-FFF2-40B4-BE49-F238E27FC236}">
                <a16:creationId xmlns:a16="http://schemas.microsoft.com/office/drawing/2014/main" id="{EF97DB90-F769-7CC1-24E7-C5969339A584}"/>
              </a:ext>
            </a:extLst>
          </p:cNvPr>
          <p:cNvSpPr/>
          <p:nvPr/>
        </p:nvSpPr>
        <p:spPr>
          <a:xfrm>
            <a:off x="0" y="-1"/>
            <a:ext cx="12191998" cy="6858000"/>
          </a:xfrm>
          <a:prstGeom prst="rect">
            <a:avLst/>
          </a:prstGeom>
          <a:solidFill>
            <a:schemeClr val="accent4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FF19BA-5E37-497A-B4D8-B1CBE485B7FD}"/>
              </a:ext>
            </a:extLst>
          </p:cNvPr>
          <p:cNvSpPr txBox="1"/>
          <p:nvPr/>
        </p:nvSpPr>
        <p:spPr>
          <a:xfrm>
            <a:off x="3367461" y="5070439"/>
            <a:ext cx="56570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000" dirty="0">
                <a:solidFill>
                  <a:schemeClr val="bg1"/>
                </a:solidFill>
              </a:rPr>
              <a:t>Interlacing the Globe</a:t>
            </a:r>
          </a:p>
          <a:p>
            <a:pPr algn="ctr">
              <a:lnSpc>
                <a:spcPct val="150000"/>
              </a:lnSpc>
            </a:pPr>
            <a:r>
              <a:rPr lang="en-US" sz="1000" dirty="0" smtClean="0"/>
              <a:t>.</a:t>
            </a:r>
            <a:endParaRPr lang="en-US" altLang="ko-KR" sz="1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06" y="871739"/>
            <a:ext cx="9671222" cy="54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9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022668"/>
            <a:ext cx="12177713" cy="1838325"/>
          </a:xfrm>
          <a:prstGeom prst="rect">
            <a:avLst/>
          </a:prstGeom>
          <a:solidFill>
            <a:srgbClr val="A17C3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" y="1276350"/>
            <a:ext cx="12192000" cy="1838325"/>
          </a:xfrm>
          <a:prstGeom prst="rect">
            <a:avLst/>
          </a:prstGeom>
          <a:solidFill>
            <a:srgbClr val="A17C3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4EA9B-720B-40BA-9F81-D24A2F86E129}"/>
              </a:ext>
            </a:extLst>
          </p:cNvPr>
          <p:cNvSpPr txBox="1"/>
          <p:nvPr/>
        </p:nvSpPr>
        <p:spPr>
          <a:xfrm>
            <a:off x="6197600" y="1532194"/>
            <a:ext cx="264868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5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Unit 01</a:t>
            </a:r>
            <a:endParaRPr lang="en-US" altLang="ko-KR" sz="25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9A7ED-4514-4C70-850E-4CE407001CF1}"/>
              </a:ext>
            </a:extLst>
          </p:cNvPr>
          <p:cNvSpPr txBox="1"/>
          <p:nvPr/>
        </p:nvSpPr>
        <p:spPr>
          <a:xfrm>
            <a:off x="6248399" y="1920818"/>
            <a:ext cx="5133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/>
              <a:t>Plot No 08 DLF Industrial Area Phase – I </a:t>
            </a:r>
            <a:endParaRPr lang="en-IN" sz="1600" dirty="0" smtClean="0"/>
          </a:p>
          <a:p>
            <a:pPr algn="just"/>
            <a:r>
              <a:rPr lang="en-IN" sz="1600" dirty="0" smtClean="0"/>
              <a:t>Faridabad </a:t>
            </a:r>
            <a:r>
              <a:rPr lang="en-IN" sz="1600" dirty="0"/>
              <a:t>Haryana</a:t>
            </a:r>
          </a:p>
          <a:p>
            <a:pPr algn="just"/>
            <a:r>
              <a:rPr lang="en-IN" sz="1600" dirty="0"/>
              <a:t>Total Plot Area: 89136.47 sq. </a:t>
            </a:r>
            <a:r>
              <a:rPr lang="en-IN" sz="1600" dirty="0" smtClean="0"/>
              <a:t>ft.</a:t>
            </a: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C8468-3122-483C-A3B5-6FE45B32BC17}"/>
              </a:ext>
            </a:extLst>
          </p:cNvPr>
          <p:cNvSpPr txBox="1"/>
          <p:nvPr/>
        </p:nvSpPr>
        <p:spPr>
          <a:xfrm>
            <a:off x="7713368" y="4248034"/>
            <a:ext cx="264868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5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Unit 02</a:t>
            </a:r>
            <a:endParaRPr lang="en-US" altLang="ko-KR" sz="25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927A6-958F-4491-AACA-664C3E5E70BC}"/>
              </a:ext>
            </a:extLst>
          </p:cNvPr>
          <p:cNvSpPr txBox="1"/>
          <p:nvPr/>
        </p:nvSpPr>
        <p:spPr>
          <a:xfrm>
            <a:off x="7764168" y="4636658"/>
            <a:ext cx="49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Plot No. 11 DLF Industrial Area – Phase I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Faridabad Haryana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Total Plot Area: 54906.14 sq. ft.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26982" r="19492" b="8572"/>
          <a:stretch/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26723" r="20100" b="3330"/>
          <a:stretch/>
        </p:blipFill>
        <p:spPr>
          <a:xfrm>
            <a:off x="1680868" y="3492500"/>
            <a:ext cx="5257800" cy="32004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0"/>
            <a:ext cx="1139954" cy="603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04068" y="242209"/>
            <a:ext cx="5622373" cy="7259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Manufacturing Units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4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4">
            <a:extLst>
              <a:ext uri="{FF2B5EF4-FFF2-40B4-BE49-F238E27FC236}">
                <a16:creationId xmlns:a16="http://schemas.microsoft.com/office/drawing/2014/main" id="{750C3A73-EB95-4888-9C0F-B11FED149FE3}"/>
              </a:ext>
            </a:extLst>
          </p:cNvPr>
          <p:cNvSpPr/>
          <p:nvPr/>
        </p:nvSpPr>
        <p:spPr>
          <a:xfrm>
            <a:off x="0" y="882602"/>
            <a:ext cx="12192000" cy="1685925"/>
          </a:xfrm>
          <a:prstGeom prst="rect">
            <a:avLst/>
          </a:prstGeom>
          <a:solidFill>
            <a:srgbClr val="E6D5B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4">
            <a:extLst>
              <a:ext uri="{FF2B5EF4-FFF2-40B4-BE49-F238E27FC236}">
                <a16:creationId xmlns:a16="http://schemas.microsoft.com/office/drawing/2014/main" id="{750C3A73-EB95-4888-9C0F-B11FED149FE3}"/>
              </a:ext>
            </a:extLst>
          </p:cNvPr>
          <p:cNvSpPr/>
          <p:nvPr/>
        </p:nvSpPr>
        <p:spPr>
          <a:xfrm>
            <a:off x="23919" y="4244355"/>
            <a:ext cx="12192000" cy="1832595"/>
          </a:xfrm>
          <a:prstGeom prst="rect">
            <a:avLst/>
          </a:prstGeom>
          <a:solidFill>
            <a:srgbClr val="EBD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4EA9B-720B-40BA-9F81-D24A2F86E129}"/>
              </a:ext>
            </a:extLst>
          </p:cNvPr>
          <p:cNvSpPr txBox="1"/>
          <p:nvPr/>
        </p:nvSpPr>
        <p:spPr>
          <a:xfrm>
            <a:off x="6069119" y="1060642"/>
            <a:ext cx="2648680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 smtClean="0">
                <a:solidFill>
                  <a:srgbClr val="A17C36"/>
                </a:solidFill>
                <a:latin typeface="+mj-lt"/>
              </a:rPr>
              <a:t>Unit 3</a:t>
            </a:r>
            <a:endParaRPr lang="en-US" altLang="ko-KR" sz="2800" dirty="0">
              <a:solidFill>
                <a:srgbClr val="A17C36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9A7ED-4514-4C70-850E-4CE407001CF1}"/>
              </a:ext>
            </a:extLst>
          </p:cNvPr>
          <p:cNvSpPr txBox="1"/>
          <p:nvPr/>
        </p:nvSpPr>
        <p:spPr>
          <a:xfrm>
            <a:off x="6091344" y="1496891"/>
            <a:ext cx="5872056" cy="130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/>
              <a:t>Plot No 67</a:t>
            </a:r>
          </a:p>
          <a:p>
            <a:pPr algn="just"/>
            <a:r>
              <a:rPr lang="en-IN" sz="1600" dirty="0"/>
              <a:t>Sector 27C, Faridabad Haryana </a:t>
            </a:r>
          </a:p>
          <a:p>
            <a:pPr algn="just"/>
            <a:r>
              <a:rPr lang="en-IN" sz="1600" dirty="0"/>
              <a:t>Total Plot Area: 26990.96 sq. ft.</a:t>
            </a:r>
          </a:p>
          <a:p>
            <a:pPr algn="just">
              <a:lnSpc>
                <a:spcPct val="170000"/>
              </a:lnSpc>
            </a:pP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C8468-3122-483C-A3B5-6FE45B32BC17}"/>
              </a:ext>
            </a:extLst>
          </p:cNvPr>
          <p:cNvSpPr txBox="1"/>
          <p:nvPr/>
        </p:nvSpPr>
        <p:spPr>
          <a:xfrm>
            <a:off x="7393459" y="4549155"/>
            <a:ext cx="2648680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 smtClean="0">
                <a:solidFill>
                  <a:srgbClr val="A17C36"/>
                </a:solidFill>
                <a:latin typeface="+mj-lt"/>
              </a:rPr>
              <a:t>Unit 4</a:t>
            </a:r>
            <a:endParaRPr lang="en-US" altLang="ko-KR" sz="2800" dirty="0">
              <a:solidFill>
                <a:srgbClr val="A17C36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927A6-958F-4491-AACA-664C3E5E70BC}"/>
              </a:ext>
            </a:extLst>
          </p:cNvPr>
          <p:cNvSpPr txBox="1"/>
          <p:nvPr/>
        </p:nvSpPr>
        <p:spPr>
          <a:xfrm>
            <a:off x="7393459" y="4922408"/>
            <a:ext cx="497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Panorama Warehouse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Plot No 16/3 Delhi Mathura Road 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Faridabad Haryana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Total Plot Area: 18612.28 sq. </a:t>
            </a:r>
            <a:r>
              <a:rPr lang="en-IN" sz="1600" dirty="0" smtClean="0">
                <a:solidFill>
                  <a:schemeClr val="accent1"/>
                </a:solidFill>
              </a:rPr>
              <a:t>ft.</a:t>
            </a:r>
            <a:endParaRPr lang="en-IN" sz="1600" dirty="0">
              <a:solidFill>
                <a:schemeClr val="accent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3" t="29917" r="12056" b="7842"/>
          <a:stretch/>
        </p:blipFill>
        <p:spPr>
          <a:xfrm>
            <a:off x="305660" y="192148"/>
            <a:ext cx="5085490" cy="3095516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6" t="24226" r="8652" b="9414"/>
          <a:stretch/>
        </p:blipFill>
        <p:spPr>
          <a:xfrm>
            <a:off x="1072035" y="3498123"/>
            <a:ext cx="5257800" cy="320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64834"/>
            <a:ext cx="1139954" cy="6035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85063" y="194584"/>
            <a:ext cx="5622373" cy="7259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Manufacturing Units</a:t>
            </a:r>
          </a:p>
        </p:txBody>
      </p:sp>
    </p:spTree>
    <p:extLst>
      <p:ext uri="{BB962C8B-B14F-4D97-AF65-F5344CB8AC3E}">
        <p14:creationId xmlns:p14="http://schemas.microsoft.com/office/powerpoint/2010/main" val="20428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3" b="19863"/>
          <a:stretch>
            <a:fillRect/>
          </a:stretch>
        </p:blipFill>
        <p:spPr>
          <a:xfrm>
            <a:off x="0" y="1"/>
            <a:ext cx="12061438" cy="4169328"/>
          </a:xfr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0" y="2931841"/>
            <a:ext cx="12192000" cy="2688672"/>
          </a:xfrm>
          <a:prstGeom prst="rect">
            <a:avLst/>
          </a:prstGeom>
          <a:solidFill>
            <a:schemeClr val="tx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AEE3-C818-4A56-A8AD-9974DDC6DEBD}"/>
              </a:ext>
            </a:extLst>
          </p:cNvPr>
          <p:cNvSpPr txBox="1"/>
          <p:nvPr/>
        </p:nvSpPr>
        <p:spPr>
          <a:xfrm>
            <a:off x="341632" y="3035797"/>
            <a:ext cx="4644041" cy="2358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9000" spc="-300" dirty="0" smtClean="0">
                <a:solidFill>
                  <a:schemeClr val="bg2"/>
                </a:solidFill>
                <a:latin typeface="+mj-lt"/>
              </a:rPr>
              <a:t>Global</a:t>
            </a:r>
            <a:endParaRPr lang="en-US" altLang="ko-KR" sz="9000" spc="-300" dirty="0">
              <a:solidFill>
                <a:schemeClr val="bg2"/>
              </a:solidFill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US" altLang="ko-KR" sz="9000" spc="-300" dirty="0" smtClean="0">
                <a:solidFill>
                  <a:schemeClr val="accent1"/>
                </a:solidFill>
                <a:latin typeface="+mj-lt"/>
              </a:rPr>
              <a:t>Footprint</a:t>
            </a:r>
            <a:endParaRPr lang="en-US" altLang="ko-KR" sz="9000" spc="-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6496F-C5D2-4FE9-B4A1-B453D3A839BC}"/>
              </a:ext>
            </a:extLst>
          </p:cNvPr>
          <p:cNvSpPr txBox="1"/>
          <p:nvPr/>
        </p:nvSpPr>
        <p:spPr>
          <a:xfrm>
            <a:off x="916934" y="6026850"/>
            <a:ext cx="1130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accent1"/>
                </a:solidFill>
              </a:rPr>
              <a:t>Panorama's </a:t>
            </a:r>
            <a:r>
              <a:rPr lang="en-IN" sz="1600" dirty="0">
                <a:solidFill>
                  <a:schemeClr val="accent1"/>
                </a:solidFill>
              </a:rPr>
              <a:t>presence extends to over </a:t>
            </a:r>
            <a:r>
              <a:rPr lang="en-IN" sz="1600" dirty="0" smtClean="0">
                <a:solidFill>
                  <a:schemeClr val="accent1"/>
                </a:solidFill>
              </a:rPr>
              <a:t>numerous </a:t>
            </a:r>
            <a:r>
              <a:rPr lang="en-IN" sz="1600" dirty="0">
                <a:solidFill>
                  <a:schemeClr val="accent1"/>
                </a:solidFill>
              </a:rPr>
              <a:t>countries in four regions, establishing it as a significant global leader</a:t>
            </a:r>
          </a:p>
          <a:p>
            <a:r>
              <a:rPr lang="en-IN" sz="1600" dirty="0">
                <a:solidFill>
                  <a:schemeClr val="accent1"/>
                </a:solidFill>
              </a:rPr>
              <a:t>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84" y="1237809"/>
            <a:ext cx="4864443" cy="675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91" y="2694837"/>
            <a:ext cx="6388728" cy="3040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409" y="1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2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8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8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1066800" y="3086100"/>
            <a:ext cx="11125200" cy="3771900"/>
          </a:xfrm>
          <a:prstGeom prst="rect">
            <a:avLst/>
          </a:prstGeom>
          <a:solidFill>
            <a:schemeClr val="tx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AEE3-C818-4A56-A8AD-9974DDC6DEBD}"/>
              </a:ext>
            </a:extLst>
          </p:cNvPr>
          <p:cNvSpPr txBox="1"/>
          <p:nvPr/>
        </p:nvSpPr>
        <p:spPr>
          <a:xfrm>
            <a:off x="201589" y="410134"/>
            <a:ext cx="4644041" cy="864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6000" spc="-30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Capacity</a:t>
            </a:r>
            <a:endParaRPr lang="en-US" altLang="ko-KR" sz="6000" spc="-3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0"/>
            <a:ext cx="1139954" cy="6035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26496F-C5D2-4FE9-B4A1-B453D3A839BC}"/>
              </a:ext>
            </a:extLst>
          </p:cNvPr>
          <p:cNvSpPr txBox="1"/>
          <p:nvPr/>
        </p:nvSpPr>
        <p:spPr>
          <a:xfrm>
            <a:off x="2411284" y="5609292"/>
            <a:ext cx="1017270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IN" sz="2000" dirty="0">
                <a:solidFill>
                  <a:schemeClr val="accent1"/>
                </a:solidFill>
              </a:rPr>
              <a:t>Crafting </a:t>
            </a:r>
            <a:r>
              <a:rPr lang="en-IN" sz="2000" b="1" dirty="0">
                <a:solidFill>
                  <a:schemeClr val="accent1"/>
                </a:solidFill>
              </a:rPr>
              <a:t>12 million</a:t>
            </a:r>
            <a:r>
              <a:rPr lang="en-IN" sz="2000" dirty="0">
                <a:solidFill>
                  <a:schemeClr val="accent1"/>
                </a:solidFill>
              </a:rPr>
              <a:t> garments annually—where precision meets scale.</a:t>
            </a:r>
            <a:endParaRPr lang="en-US" altLang="ko-KR" sz="2000" dirty="0">
              <a:solidFill>
                <a:schemeClr val="accent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4" b="29452"/>
          <a:stretch/>
        </p:blipFill>
        <p:spPr/>
      </p:pic>
    </p:spTree>
    <p:extLst>
      <p:ext uri="{BB962C8B-B14F-4D97-AF65-F5344CB8AC3E}">
        <p14:creationId xmlns:p14="http://schemas.microsoft.com/office/powerpoint/2010/main" val="469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0" y="1818749"/>
            <a:ext cx="12192000" cy="1248299"/>
          </a:xfrm>
          <a:prstGeom prst="rect">
            <a:avLst/>
          </a:prstGeom>
          <a:solidFill>
            <a:schemeClr val="accent5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865444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Our Workforce, 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Our True Asset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38100" y="2037897"/>
            <a:ext cx="1211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We believe that true change begins within. With a people-first </a:t>
            </a:r>
            <a:r>
              <a:rPr lang="en-IN" sz="1600" dirty="0" smtClean="0">
                <a:solidFill>
                  <a:schemeClr val="accent1"/>
                </a:solidFill>
              </a:rPr>
              <a:t>mind-set, </a:t>
            </a:r>
            <a:r>
              <a:rPr lang="en-IN" sz="1600" dirty="0">
                <a:solidFill>
                  <a:schemeClr val="accent1"/>
                </a:solidFill>
              </a:rPr>
              <a:t>Panorama Exports nurtures a workforce of 5000+ </a:t>
            </a:r>
            <a:r>
              <a:rPr lang="en-IN" sz="1600" dirty="0" smtClean="0">
                <a:solidFill>
                  <a:schemeClr val="accent1"/>
                </a:solidFill>
              </a:rPr>
              <a:t>employees—50</a:t>
            </a:r>
            <a:r>
              <a:rPr lang="en-IN" sz="1600" dirty="0">
                <a:solidFill>
                  <a:schemeClr val="accent1"/>
                </a:solidFill>
              </a:rPr>
              <a:t>% of </a:t>
            </a:r>
            <a:r>
              <a:rPr lang="en-IN" sz="1600" dirty="0" smtClean="0">
                <a:solidFill>
                  <a:schemeClr val="accent1"/>
                </a:solidFill>
              </a:rPr>
              <a:t> them women, ensuring </a:t>
            </a:r>
            <a:r>
              <a:rPr lang="en-IN" sz="1600" dirty="0">
                <a:solidFill>
                  <a:schemeClr val="accent1"/>
                </a:solidFill>
              </a:rPr>
              <a:t>they reach their full potential. By championing inclusivity and empowerment, we shape a workplace that reflects our </a:t>
            </a:r>
            <a:r>
              <a:rPr lang="en-IN" sz="1600" dirty="0" smtClean="0">
                <a:solidFill>
                  <a:schemeClr val="accent1"/>
                </a:solidFill>
              </a:rPr>
              <a:t>     values </a:t>
            </a:r>
            <a:r>
              <a:rPr lang="en-IN" sz="1600" dirty="0">
                <a:solidFill>
                  <a:schemeClr val="accent1"/>
                </a:solidFill>
              </a:rPr>
              <a:t>and extends them to the </a:t>
            </a:r>
            <a:r>
              <a:rPr lang="en-IN" sz="1600" dirty="0" smtClean="0">
                <a:solidFill>
                  <a:schemeClr val="accent1"/>
                </a:solidFill>
              </a:rPr>
              <a:t>world.</a:t>
            </a:r>
            <a:endParaRPr lang="en-IN" sz="1600" dirty="0">
              <a:solidFill>
                <a:schemeClr val="accent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-187" r="34370" b="187"/>
          <a:stretch/>
        </p:blipFill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9" t="224" r="9859" b="-224"/>
          <a:stretch/>
        </p:blipFill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34538"/>
            <a:ext cx="1139954" cy="603505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4" t="895" r="28116" b="-895"/>
          <a:stretch/>
        </p:blipFill>
        <p:spPr>
          <a:xfrm>
            <a:off x="8218490" y="3207952"/>
            <a:ext cx="3967955" cy="368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0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377433"/>
            <a:ext cx="3642459" cy="2393950"/>
          </a:xfrm>
          <a:prstGeom prst="rect">
            <a:avLst/>
          </a:prstGeom>
          <a:solidFill>
            <a:srgbClr val="A17C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r="11804"/>
          <a:stretch>
            <a:fillRect/>
          </a:stretch>
        </p:blipFill>
        <p:spPr/>
      </p:pic>
      <p:sp>
        <p:nvSpPr>
          <p:cNvPr id="38" name="Rectangle 37"/>
          <p:cNvSpPr/>
          <p:nvPr/>
        </p:nvSpPr>
        <p:spPr>
          <a:xfrm>
            <a:off x="7319822" y="4228836"/>
            <a:ext cx="3704813" cy="2393950"/>
          </a:xfrm>
          <a:prstGeom prst="rect">
            <a:avLst/>
          </a:prstGeom>
          <a:solidFill>
            <a:srgbClr val="A17C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3628617" y="2170490"/>
            <a:ext cx="3642459" cy="2393950"/>
          </a:xfrm>
          <a:prstGeom prst="rect">
            <a:avLst/>
          </a:prstGeom>
          <a:solidFill>
            <a:srgbClr val="A17C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-13842" y="4162034"/>
            <a:ext cx="3642459" cy="2393950"/>
          </a:xfrm>
          <a:prstGeom prst="rect">
            <a:avLst/>
          </a:prstGeom>
          <a:solidFill>
            <a:srgbClr val="A17C36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07B5E-4D6C-45AE-B3DE-BD81199D7872}"/>
              </a:ext>
            </a:extLst>
          </p:cNvPr>
          <p:cNvSpPr txBox="1"/>
          <p:nvPr/>
        </p:nvSpPr>
        <p:spPr>
          <a:xfrm>
            <a:off x="3838575" y="759826"/>
            <a:ext cx="8953500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5200" spc="-3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Blending Tech &amp; Expertise in Fashion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EA1925-3886-4A17-BB33-334E500B94B8}"/>
              </a:ext>
            </a:extLst>
          </p:cNvPr>
          <p:cNvSpPr txBox="1"/>
          <p:nvPr/>
        </p:nvSpPr>
        <p:spPr>
          <a:xfrm>
            <a:off x="7674648" y="1818956"/>
            <a:ext cx="4117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Blending creativity with precision, Panorama </a:t>
            </a:r>
            <a:r>
              <a:rPr lang="en-IN" sz="1600" dirty="0" smtClean="0">
                <a:solidFill>
                  <a:schemeClr val="accent1"/>
                </a:solidFill>
              </a:rPr>
              <a:t>   Exports </a:t>
            </a:r>
            <a:r>
              <a:rPr lang="en-IN" sz="1600" dirty="0">
                <a:solidFill>
                  <a:schemeClr val="accent1"/>
                </a:solidFill>
              </a:rPr>
              <a:t>crafts designs that reflect client vision, market insights, and cutting-edge expertise. </a:t>
            </a:r>
            <a:r>
              <a:rPr lang="en-IN" sz="1600" dirty="0" smtClean="0">
                <a:solidFill>
                  <a:schemeClr val="accent1"/>
                </a:solidFill>
              </a:rPr>
              <a:t>  Our </a:t>
            </a:r>
            <a:r>
              <a:rPr lang="en-IN" sz="1600" dirty="0">
                <a:solidFill>
                  <a:schemeClr val="accent1"/>
                </a:solidFill>
              </a:rPr>
              <a:t>90+ skilled designers drive innovation </a:t>
            </a:r>
            <a:r>
              <a:rPr lang="en-IN" sz="1600" dirty="0" smtClean="0">
                <a:solidFill>
                  <a:schemeClr val="accent1"/>
                </a:solidFill>
              </a:rPr>
              <a:t>      across </a:t>
            </a:r>
            <a:r>
              <a:rPr lang="en-IN" sz="1600" dirty="0">
                <a:solidFill>
                  <a:schemeClr val="accent1"/>
                </a:solidFill>
              </a:rPr>
              <a:t>CAD, 3D draping, sampling, textile </a:t>
            </a:r>
            <a:r>
              <a:rPr lang="en-IN" sz="1600" dirty="0" smtClean="0">
                <a:solidFill>
                  <a:schemeClr val="accent1"/>
                </a:solidFill>
              </a:rPr>
              <a:t>        advancements</a:t>
            </a:r>
            <a:r>
              <a:rPr lang="en-IN" sz="1600" dirty="0">
                <a:solidFill>
                  <a:schemeClr val="accent1"/>
                </a:solidFill>
              </a:rPr>
              <a:t>, and apparel craftsmanship</a:t>
            </a:r>
            <a:r>
              <a:rPr lang="en-US" altLang="ko-KR" sz="1600" dirty="0" smtClean="0">
                <a:solidFill>
                  <a:schemeClr val="accent1"/>
                </a:solidFill>
              </a:rPr>
              <a:t>.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r="11804"/>
          <a:stretch>
            <a:fillRect/>
          </a:stretch>
        </p:blipFill>
        <p:spPr>
          <a:xfrm>
            <a:off x="4068622" y="2170490"/>
            <a:ext cx="3251200" cy="239395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r="11804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7773435" y="4228836"/>
            <a:ext cx="3251200" cy="232714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18530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648325"/>
            <a:ext cx="12192000" cy="750706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85725" y="4973594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Precision 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in Motion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469534" y="5763512"/>
            <a:ext cx="1120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Panorama Exports leads with a cutting-edge automated warehouse, optimizing precision, quality, and efficiency through meticulous stock management and seamless operations.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 r="19657"/>
          <a:stretch>
            <a:fillRect/>
          </a:stretch>
        </p:blipFill>
        <p:spPr>
          <a:xfrm>
            <a:off x="0" y="962025"/>
            <a:ext cx="3973511" cy="3683000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r="19669"/>
          <a:stretch>
            <a:fillRect/>
          </a:stretch>
        </p:blipFill>
        <p:spPr>
          <a:xfrm>
            <a:off x="4109245" y="962025"/>
            <a:ext cx="3973511" cy="3683000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095"/>
          <a:stretch>
            <a:fillRect/>
          </a:stretch>
        </p:blipFill>
        <p:spPr>
          <a:xfrm>
            <a:off x="8224045" y="962025"/>
            <a:ext cx="3967955" cy="3683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-13733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ound Same Side Corner Rectangle 5"/>
          <p:cNvSpPr/>
          <p:nvPr/>
        </p:nvSpPr>
        <p:spPr>
          <a:xfrm>
            <a:off x="0" y="5826312"/>
            <a:ext cx="12192000" cy="600075"/>
          </a:xfrm>
          <a:prstGeom prst="round2Same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-66675" y="5889997"/>
            <a:ext cx="12258675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Standards &amp; Certifications</a:t>
            </a:r>
            <a:endParaRPr lang="en-US" altLang="ko-KR" sz="6000" spc="-15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1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3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D737A-8976-4238-AAAC-CBFF6042877A}"/>
              </a:ext>
            </a:extLst>
          </p:cNvPr>
          <p:cNvSpPr txBox="1"/>
          <p:nvPr/>
        </p:nvSpPr>
        <p:spPr>
          <a:xfrm>
            <a:off x="-180062" y="3953688"/>
            <a:ext cx="7507160" cy="24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IN" sz="9600" dirty="0">
                <a:solidFill>
                  <a:schemeClr val="bg2"/>
                </a:solidFill>
              </a:rPr>
              <a:t>Thread</a:t>
            </a:r>
            <a:r>
              <a:rPr lang="en-IN" sz="9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ct val="60000"/>
              </a:lnSpc>
            </a:pPr>
            <a:r>
              <a:rPr lang="en-IN" sz="14000" dirty="0">
                <a:solidFill>
                  <a:srgbClr val="FAE3BD"/>
                </a:solidFill>
              </a:rPr>
              <a:t>Legacy</a:t>
            </a:r>
            <a:endParaRPr lang="en-US" altLang="ko-KR" sz="14000" spc="-300" dirty="0">
              <a:solidFill>
                <a:srgbClr val="FAE3BD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FF19BA-5E37-497A-B4D8-B1CBE485B7FD}"/>
              </a:ext>
            </a:extLst>
          </p:cNvPr>
          <p:cNvSpPr txBox="1"/>
          <p:nvPr/>
        </p:nvSpPr>
        <p:spPr>
          <a:xfrm>
            <a:off x="854922" y="6188010"/>
            <a:ext cx="565707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7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Capturing the rich heritage and craftsmanship of Panorama</a:t>
            </a:r>
            <a:r>
              <a:rPr lang="en-US" sz="1000" dirty="0"/>
              <a:t>.</a:t>
            </a:r>
            <a:endParaRPr lang="en-US" altLang="ko-KR" sz="1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27" y="0"/>
            <a:ext cx="1384873" cy="7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62" y="15002"/>
            <a:ext cx="12181753" cy="3733338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72" y="-430873"/>
            <a:ext cx="12306300" cy="6879298"/>
          </a:xfrm>
        </p:spPr>
      </p:pic>
      <p:sp>
        <p:nvSpPr>
          <p:cNvPr id="2" name="Rectangle 1"/>
          <p:cNvSpPr/>
          <p:nvPr/>
        </p:nvSpPr>
        <p:spPr>
          <a:xfrm>
            <a:off x="-7977" y="4853182"/>
            <a:ext cx="12199980" cy="1663543"/>
          </a:xfrm>
          <a:prstGeom prst="rect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71475" y="5050633"/>
            <a:ext cx="11449050" cy="1279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With four high-tech cut-to-pack production units and one of India’s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growing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embroidery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setup,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Panorama sets new benchmarks in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      garment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  <a:cs typeface="Vrinda"/>
              </a:rPr>
              <a:t>manufacturing. 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</a:rPr>
              <a:t>Precision-driven quality control, lean manufacturing, and advanced wash expertise enable us to craft superior apparel—from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</a:rPr>
              <a:t>timeless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</a:rPr>
              <a:t>  denim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</a:rPr>
              <a:t>to </a:t>
            </a:r>
            <a:r>
              <a:rPr lang="en-IN" sz="1600" dirty="0" smtClean="0">
                <a:solidFill>
                  <a:schemeClr val="accent1"/>
                </a:solidFill>
                <a:ea typeface="Calibri" panose="020F0502020204030204" pitchFamily="34" charset="0"/>
              </a:rPr>
              <a:t>revolutionary </a:t>
            </a:r>
            <a:r>
              <a:rPr lang="en-IN" sz="1600" dirty="0">
                <a:solidFill>
                  <a:schemeClr val="accent1"/>
                </a:solidFill>
                <a:ea typeface="Calibri" panose="020F0502020204030204" pitchFamily="34" charset="0"/>
              </a:rPr>
              <a:t>fabric innovations—all while championing sustainability.</a:t>
            </a:r>
            <a:endParaRPr lang="en-IN" sz="16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1"/>
            <a:ext cx="1139954" cy="603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4762" y="4127278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Manufacturing 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Mastery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79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1066800" y="0"/>
            <a:ext cx="11125200" cy="3771900"/>
          </a:xfrm>
          <a:prstGeom prst="rect">
            <a:avLst/>
          </a:prstGeom>
          <a:solidFill>
            <a:schemeClr val="tx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AEE3-C818-4A56-A8AD-9974DDC6DEBD}"/>
              </a:ext>
            </a:extLst>
          </p:cNvPr>
          <p:cNvSpPr txBox="1"/>
          <p:nvPr/>
        </p:nvSpPr>
        <p:spPr>
          <a:xfrm>
            <a:off x="2954829" y="4903110"/>
            <a:ext cx="671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6000" spc="-300" dirty="0" smtClean="0">
                <a:solidFill>
                  <a:srgbClr val="AA9F8B"/>
                </a:solidFill>
                <a:latin typeface="+mj-lt"/>
              </a:rPr>
              <a:t>Becoming Future Ready</a:t>
            </a:r>
            <a:endParaRPr lang="en-US" altLang="ko-KR" sz="6000" spc="-300" dirty="0">
              <a:solidFill>
                <a:srgbClr val="AA9F8B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6496F-C5D2-4FE9-B4A1-B453D3A839BC}"/>
              </a:ext>
            </a:extLst>
          </p:cNvPr>
          <p:cNvSpPr txBox="1"/>
          <p:nvPr/>
        </p:nvSpPr>
        <p:spPr>
          <a:xfrm>
            <a:off x="1624313" y="5727156"/>
            <a:ext cx="1017270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 smtClean="0">
                <a:solidFill>
                  <a:schemeClr val="accent2"/>
                </a:solidFill>
              </a:rPr>
              <a:t>Precision in Motion: Leveraging Advanced UBT Sewing Technology for Superior Quality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3" b="19863"/>
          <a:stretch>
            <a:fillRect/>
          </a:stretch>
        </p:blipFill>
        <p:spPr>
          <a:xfrm>
            <a:off x="0" y="975558"/>
            <a:ext cx="11125200" cy="37719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0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295900"/>
            <a:ext cx="12192000" cy="1571625"/>
          </a:xfrm>
          <a:prstGeom prst="rect">
            <a:avLst/>
          </a:prstGeom>
          <a:solidFill>
            <a:srgbClr val="E6D5B5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47006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Sustainable</a:t>
            </a: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en-US" altLang="ko-KR" sz="6000" spc="-150" dirty="0" smtClean="0">
                <a:solidFill>
                  <a:srgbClr val="A17C36"/>
                </a:solidFill>
                <a:latin typeface="+mj-lt"/>
              </a:rPr>
              <a:t>Operation</a:t>
            </a:r>
            <a:endParaRPr lang="en-US" altLang="ko-KR" sz="6000" spc="-150" dirty="0">
              <a:solidFill>
                <a:srgbClr val="A17C36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2137564" y="5380455"/>
            <a:ext cx="10674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solidFill>
                  <a:schemeClr val="accent1"/>
                </a:solidFill>
              </a:rPr>
              <a:t>Sustainability shapes our future, balancing progress with responsibility. Through strategic initiatives, we: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/>
                </a:solidFill>
              </a:rPr>
              <a:t>Lead in Climate Action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/>
                </a:solidFill>
              </a:rPr>
              <a:t>Empower Communities Economically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/>
                </a:solidFill>
              </a:rPr>
              <a:t>Ensure Fair and Inclusive Employment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/>
                </a:solidFill>
              </a:rPr>
              <a:t>Uphold Uncompromising Governance Standards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-13733"/>
            <a:ext cx="1139954" cy="603505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5" r="15015"/>
          <a:stretch>
            <a:fillRect/>
          </a:stretch>
        </p:blipFill>
        <p:spPr>
          <a:xfrm>
            <a:off x="18909" y="629513"/>
            <a:ext cx="4019765" cy="372587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3438" r="-465" b="34750"/>
          <a:stretch/>
        </p:blipFill>
        <p:spPr>
          <a:xfrm>
            <a:off x="4099180" y="620717"/>
            <a:ext cx="4018160" cy="37258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1" r="20269"/>
          <a:stretch/>
        </p:blipFill>
        <p:spPr>
          <a:xfrm>
            <a:off x="8178658" y="629513"/>
            <a:ext cx="4013342" cy="37258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09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33500"/>
            <a:ext cx="12192000" cy="1244601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188665" y="492691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5800" spc="-15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Crafting Careers, </a:t>
            </a:r>
            <a:r>
              <a:rPr lang="en-US" altLang="ko-KR" sz="5800" spc="-15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Elevating Potential</a:t>
            </a:r>
            <a:endParaRPr lang="en-US" altLang="ko-KR" sz="5800" spc="-15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852058" y="1504686"/>
            <a:ext cx="1067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Panorama nurtures talent at every level, from fresh trainees honing their craft to seasoned professionals driving innovation. </a:t>
            </a:r>
            <a:r>
              <a:rPr lang="en-IN" sz="1600" dirty="0" smtClean="0">
                <a:solidFill>
                  <a:schemeClr val="accent1"/>
                </a:solidFill>
              </a:rPr>
              <a:t>  Our </a:t>
            </a:r>
            <a:r>
              <a:rPr lang="en-IN" sz="1600" dirty="0">
                <a:solidFill>
                  <a:schemeClr val="accent1"/>
                </a:solidFill>
              </a:rPr>
              <a:t>commitment </a:t>
            </a:r>
            <a:r>
              <a:rPr lang="en-IN" sz="1600" dirty="0" smtClean="0">
                <a:solidFill>
                  <a:schemeClr val="accent1"/>
                </a:solidFill>
              </a:rPr>
              <a:t>goes </a:t>
            </a:r>
            <a:r>
              <a:rPr lang="en-IN" sz="1600" dirty="0">
                <a:solidFill>
                  <a:schemeClr val="accent1"/>
                </a:solidFill>
              </a:rPr>
              <a:t>beyond employment—we create an environment where safety, respect, and continuous growth define </a:t>
            </a:r>
            <a:r>
              <a:rPr lang="en-IN" sz="1600" dirty="0" smtClean="0">
                <a:solidFill>
                  <a:schemeClr val="accent1"/>
                </a:solidFill>
              </a:rPr>
              <a:t> the </a:t>
            </a:r>
            <a:r>
              <a:rPr lang="en-IN" sz="1600" dirty="0">
                <a:solidFill>
                  <a:schemeClr val="accent1"/>
                </a:solidFill>
              </a:rPr>
              <a:t>work experience.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-13733"/>
            <a:ext cx="1139954" cy="603505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r="22901"/>
          <a:stretch/>
        </p:blipFill>
        <p:spPr>
          <a:xfrm>
            <a:off x="0" y="2800069"/>
            <a:ext cx="3973511" cy="3683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1" t="501" r="19387" b="-501"/>
          <a:stretch/>
        </p:blipFill>
        <p:spPr>
          <a:xfrm>
            <a:off x="4109245" y="2800069"/>
            <a:ext cx="3973511" cy="3683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r="19705"/>
          <a:stretch>
            <a:fillRect/>
          </a:stretch>
        </p:blipFill>
        <p:spPr>
          <a:xfrm>
            <a:off x="8224045" y="2794000"/>
            <a:ext cx="3967955" cy="3683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3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9" b="18659"/>
          <a:stretch>
            <a:fillRect/>
          </a:stretch>
        </p:blipFill>
        <p:spPr>
          <a:xfrm>
            <a:off x="0" y="1016000"/>
            <a:ext cx="12192000" cy="429895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E3183E-6F01-4254-BD5C-F242CCC29863}"/>
              </a:ext>
            </a:extLst>
          </p:cNvPr>
          <p:cNvSpPr/>
          <p:nvPr/>
        </p:nvSpPr>
        <p:spPr>
          <a:xfrm>
            <a:off x="-19050" y="5766014"/>
            <a:ext cx="12192000" cy="964985"/>
          </a:xfrm>
          <a:prstGeom prst="rect">
            <a:avLst/>
          </a:prstGeom>
          <a:solidFill>
            <a:srgbClr val="FAE3BD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AEE3-C818-4A56-A8AD-9974DDC6DEBD}"/>
              </a:ext>
            </a:extLst>
          </p:cNvPr>
          <p:cNvSpPr txBox="1"/>
          <p:nvPr/>
        </p:nvSpPr>
        <p:spPr>
          <a:xfrm>
            <a:off x="1813698" y="200286"/>
            <a:ext cx="8068961" cy="78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5400" spc="-300" dirty="0" smtClean="0">
                <a:solidFill>
                  <a:srgbClr val="A17C36"/>
                </a:solidFill>
                <a:latin typeface="+mj-lt"/>
              </a:rPr>
              <a:t>Efficiency Upgrade</a:t>
            </a:r>
            <a:endParaRPr lang="en-US" altLang="ko-KR" sz="5400" spc="-300" dirty="0">
              <a:solidFill>
                <a:srgbClr val="A17C36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6496F-C5D2-4FE9-B4A1-B453D3A839BC}"/>
              </a:ext>
            </a:extLst>
          </p:cNvPr>
          <p:cNvSpPr txBox="1"/>
          <p:nvPr/>
        </p:nvSpPr>
        <p:spPr>
          <a:xfrm>
            <a:off x="123824" y="6058690"/>
            <a:ext cx="1195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solidFill>
                  <a:schemeClr val="accent1"/>
                </a:solidFill>
              </a:rPr>
              <a:t>Acknowledging employees as integral to its success, the company is devoted to furnishing them with the requisite skills to navigate technological advancements</a:t>
            </a:r>
            <a:r>
              <a:rPr lang="en-IN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-45532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t="1552" r="9088" b="-1552"/>
          <a:stretch/>
        </p:blipFill>
        <p:spPr>
          <a:xfrm>
            <a:off x="8195470" y="3136900"/>
            <a:ext cx="4060313" cy="376872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0" y="1123950"/>
            <a:ext cx="12192000" cy="2000250"/>
          </a:xfrm>
          <a:prstGeom prst="rect">
            <a:avLst/>
          </a:prstGeom>
          <a:solidFill>
            <a:schemeClr val="bg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379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People. </a:t>
            </a:r>
            <a:r>
              <a:rPr lang="en-US" altLang="ko-KR" sz="6000" spc="-150" dirty="0" smtClean="0">
                <a:solidFill>
                  <a:srgbClr val="A17C36"/>
                </a:solidFill>
                <a:latin typeface="+mj-lt"/>
              </a:rPr>
              <a:t>Progress. Purpose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r="13428"/>
          <a:stretch>
            <a:fillRect/>
          </a:stretch>
        </p:blipFill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t="1552" r="7309" b="-1552"/>
          <a:stretch/>
        </p:blipFill>
        <p:spPr>
          <a:xfrm>
            <a:off x="4025533" y="3146425"/>
            <a:ext cx="4076274" cy="377825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0"/>
            <a:ext cx="1139954" cy="6035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2822209" y="1244500"/>
            <a:ext cx="100079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solidFill>
                  <a:schemeClr val="accent1"/>
                </a:solidFill>
              </a:rPr>
              <a:t>At Panorama, we cultivate a culture of responsibility, inclusion, and continuous growth: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Sustainable Stewardship:</a:t>
            </a:r>
            <a:r>
              <a:rPr lang="en-IN" sz="1400" dirty="0">
                <a:solidFill>
                  <a:schemeClr val="accent1"/>
                </a:solidFill>
              </a:rPr>
              <a:t> Innovating for environmental responsibility.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Safe &amp; Thriving Workplaces:</a:t>
            </a:r>
            <a:r>
              <a:rPr lang="en-IN" sz="1400" dirty="0">
                <a:solidFill>
                  <a:schemeClr val="accent1"/>
                </a:solidFill>
              </a:rPr>
              <a:t> Fostering security and well-being.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Empowered Employees:</a:t>
            </a:r>
            <a:r>
              <a:rPr lang="en-IN" sz="1400" dirty="0">
                <a:solidFill>
                  <a:schemeClr val="accent1"/>
                </a:solidFill>
              </a:rPr>
              <a:t> Enhancing skills for personal and professional growth.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Health &amp; Wellness:</a:t>
            </a:r>
            <a:r>
              <a:rPr lang="en-IN" sz="1400" dirty="0">
                <a:solidFill>
                  <a:schemeClr val="accent1"/>
                </a:solidFill>
              </a:rPr>
              <a:t> Strengthening awareness and preventive care.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Ethical &amp; Fair Workplace:</a:t>
            </a:r>
            <a:r>
              <a:rPr lang="en-IN" sz="1400" dirty="0">
                <a:solidFill>
                  <a:schemeClr val="accent1"/>
                </a:solidFill>
              </a:rPr>
              <a:t> Upholding dignity, human rights, and grievance </a:t>
            </a:r>
            <a:r>
              <a:rPr lang="en-IN" sz="1400" dirty="0" smtClean="0">
                <a:solidFill>
                  <a:schemeClr val="accent1"/>
                </a:solidFill>
              </a:rPr>
              <a:t>redressed.</a:t>
            </a:r>
            <a:endParaRPr lang="en-IN" sz="1400" dirty="0">
              <a:solidFill>
                <a:schemeClr val="accent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Impact-Driven CSR:</a:t>
            </a:r>
            <a:r>
              <a:rPr lang="en-IN" sz="1400" dirty="0">
                <a:solidFill>
                  <a:schemeClr val="accent1"/>
                </a:solidFill>
              </a:rPr>
              <a:t> Driving change in education, healthcare, and sustainability.</a:t>
            </a:r>
          </a:p>
          <a:p>
            <a:pPr algn="ctr">
              <a:lnSpc>
                <a:spcPct val="170000"/>
              </a:lnSpc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43673"/>
            <a:ext cx="12192000" cy="1821459"/>
          </a:xfrm>
          <a:prstGeom prst="rect">
            <a:avLst/>
          </a:prstGeom>
          <a:solidFill>
            <a:srgbClr val="FAE3B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417769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Health, Safety &amp; Compliance</a:t>
            </a:r>
            <a:endParaRPr lang="en-US" altLang="ko-KR" sz="6000" spc="-15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1021985" y="1149250"/>
            <a:ext cx="102841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solidFill>
                  <a:schemeClr val="accent1"/>
                </a:solidFill>
              </a:rPr>
              <a:t>Panorama fosters a culture of accountability, ensuring rigorous compliance with global labour laws, buyer mandates, and ethical business practices. Our unwavering commitment to workers’ rights and brand protection is anchored in: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Ensuring Workplace Safety &amp; Fair Wages</a:t>
            </a:r>
            <a:endParaRPr lang="en-IN" sz="1400" dirty="0">
              <a:solidFill>
                <a:schemeClr val="accent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Promoting Equality &amp; Zero Discrimination</a:t>
            </a:r>
            <a:endParaRPr lang="en-IN" sz="1400" dirty="0">
              <a:solidFill>
                <a:schemeClr val="accent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Banning Child &amp; Forced Labour</a:t>
            </a:r>
            <a:endParaRPr lang="en-IN" sz="1400" dirty="0">
              <a:solidFill>
                <a:schemeClr val="accent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1"/>
                </a:solidFill>
              </a:rPr>
              <a:t>Maintaining Ethical &amp; Safe Working Conditions</a:t>
            </a:r>
            <a:endParaRPr lang="en-IN" sz="1400" dirty="0">
              <a:solidFill>
                <a:schemeClr val="accent1"/>
              </a:solidFill>
            </a:endParaRPr>
          </a:p>
          <a:p>
            <a:pPr algn="just"/>
            <a:r>
              <a:rPr lang="en-IN" sz="1400" dirty="0">
                <a:solidFill>
                  <a:schemeClr val="accent1"/>
                </a:solidFill>
              </a:rPr>
              <a:t>We take a firm stand against workplace misconduct, reinforcing a zero-tolerance approach to harassment, discrimination, and exploitation—upholding dignity, respect, and fairness for all.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 r="19657"/>
          <a:stretch>
            <a:fillRect/>
          </a:stretch>
        </p:blipFill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r="19669"/>
          <a:stretch>
            <a:fillRect/>
          </a:stretch>
        </p:blipFill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095"/>
          <a:stretch>
            <a:fillRect/>
          </a:stretch>
        </p:blipFill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46" y="15189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9A07261-7592-4E6F-896E-816770549DB7}"/>
              </a:ext>
            </a:extLst>
          </p:cNvPr>
          <p:cNvSpPr txBox="1"/>
          <p:nvPr/>
        </p:nvSpPr>
        <p:spPr>
          <a:xfrm>
            <a:off x="2153265" y="5806675"/>
            <a:ext cx="9617601" cy="59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Poppins" panose="00000500000000000000" pitchFamily="2" charset="0"/>
              </a:rPr>
              <a:t>“Integrity isn’t just our foundation—it’s the fabric of everything we create”</a:t>
            </a:r>
            <a:r>
              <a:rPr lang="en-IN" sz="2400" dirty="0">
                <a:effectLst/>
                <a:latin typeface="+mj-lt"/>
                <a:ea typeface="Calibri" panose="020F0502020204030204" pitchFamily="34" charset="0"/>
                <a:cs typeface="Poppins" panose="00000500000000000000" pitchFamily="2" charset="0"/>
              </a:rPr>
              <a:t>.</a:t>
            </a:r>
            <a:endParaRPr lang="en-US" altLang="ko-KR" sz="24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  <a:cs typeface="Poppins" panose="00000500000000000000" pitchFamily="2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94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74D79F9-2797-40C0-60DE-CD175E2184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8" b="24378"/>
          <a:stretch>
            <a:fillRect/>
          </a:stretch>
        </p:blipFill>
        <p:spPr/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48010D-8A6F-4F6B-8A99-E8BF6FE5EB2D}"/>
              </a:ext>
            </a:extLst>
          </p:cNvPr>
          <p:cNvSpPr/>
          <p:nvPr/>
        </p:nvSpPr>
        <p:spPr>
          <a:xfrm>
            <a:off x="2" y="0"/>
            <a:ext cx="12191998" cy="2364829"/>
          </a:xfrm>
          <a:prstGeom prst="rect">
            <a:avLst/>
          </a:prstGeom>
          <a:solidFill>
            <a:schemeClr val="accent4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94C92-767C-4D4E-AAF2-4B89A0049CA8}"/>
              </a:ext>
            </a:extLst>
          </p:cNvPr>
          <p:cNvSpPr txBox="1"/>
          <p:nvPr/>
        </p:nvSpPr>
        <p:spPr>
          <a:xfrm>
            <a:off x="437895" y="3483566"/>
            <a:ext cx="5088541" cy="144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6000" b="1" dirty="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Woven</a:t>
            </a:r>
          </a:p>
          <a:p>
            <a:pPr>
              <a:lnSpc>
                <a:spcPct val="70000"/>
              </a:lnSpc>
            </a:pPr>
            <a:r>
              <a:rPr lang="en-US" altLang="ko-KR" sz="6000" spc="-3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Innovation</a:t>
            </a:r>
            <a:endParaRPr lang="en-US" altLang="ko-KR" sz="6000" spc="-3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9AC4B-EF35-469B-9054-240565055BB6}"/>
              </a:ext>
            </a:extLst>
          </p:cNvPr>
          <p:cNvSpPr txBox="1"/>
          <p:nvPr/>
        </p:nvSpPr>
        <p:spPr>
          <a:xfrm>
            <a:off x="4417934" y="4379998"/>
            <a:ext cx="6958520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From a modest beginning in 1973 to a global force in apparel manufacturing,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     Panorama  Exports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leads with innovation, sustainability,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and an  expand product  range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. Our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 vertically  integrated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factories, cutting-edge technology, 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and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market-driven adaptability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ensure superior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quality and efficiency. </a:t>
            </a:r>
          </a:p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Committed to ethical excellence, we continue to shape the textile industry </a:t>
            </a:r>
            <a:r>
              <a:rPr lang="en-IN" sz="1600" dirty="0" smtClean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while   creating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lasting value for employees, customers, and stakeholders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Vrinda" panose="020B0502040204020203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748005-EE25-4487-8DEA-3452F72CFFF7}"/>
              </a:ext>
            </a:extLst>
          </p:cNvPr>
          <p:cNvSpPr txBox="1"/>
          <p:nvPr/>
        </p:nvSpPr>
        <p:spPr>
          <a:xfrm rot="5400000">
            <a:off x="8891233" y="3045895"/>
            <a:ext cx="5657076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spc="6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020" y="-88107"/>
            <a:ext cx="2141838" cy="12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07924" y="986828"/>
            <a:ext cx="7899203" cy="702757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solidFill>
              <a:srgbClr val="A17C36"/>
            </a:solidFill>
          </a:ln>
          <a:effectLst>
            <a:glow rad="63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257DA2-D961-41B2-A632-7849D30422F0}"/>
              </a:ext>
            </a:extLst>
          </p:cNvPr>
          <p:cNvSpPr txBox="1"/>
          <p:nvPr/>
        </p:nvSpPr>
        <p:spPr>
          <a:xfrm>
            <a:off x="2917450" y="1056287"/>
            <a:ext cx="86155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 smtClean="0"/>
              <a:t>Panorama Exports Private Ltd. is dedicated to exceeding stakeholder expectations through innovation,                                           operational efficiency, and a people-centric work culture, shaping </a:t>
            </a:r>
            <a:r>
              <a:rPr lang="en-IN" sz="1350" dirty="0"/>
              <a:t>the future of global </a:t>
            </a:r>
            <a:r>
              <a:rPr lang="en-IN" sz="1350" dirty="0" smtClean="0"/>
              <a:t>apparel manufacturing</a:t>
            </a:r>
            <a:r>
              <a:rPr lang="en-IN" sz="1300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917449" y="2066355"/>
            <a:ext cx="7889677" cy="594853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solidFill>
              <a:srgbClr val="A17C36"/>
            </a:solidFill>
          </a:ln>
          <a:effectLst>
            <a:glow rad="63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91C537-0263-49A0-89F1-5031C101FE3C}"/>
              </a:ext>
            </a:extLst>
          </p:cNvPr>
          <p:cNvSpPr/>
          <p:nvPr/>
        </p:nvSpPr>
        <p:spPr>
          <a:xfrm>
            <a:off x="2" y="2833735"/>
            <a:ext cx="12191998" cy="4024265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3C49FA-3FA4-4718-908D-DF33B63F2F6F}"/>
              </a:ext>
            </a:extLst>
          </p:cNvPr>
          <p:cNvSpPr txBox="1"/>
          <p:nvPr/>
        </p:nvSpPr>
        <p:spPr>
          <a:xfrm>
            <a:off x="1144381" y="849951"/>
            <a:ext cx="3841432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spc="-3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Mission</a:t>
            </a:r>
            <a:endParaRPr lang="en-US" altLang="ko-KR" sz="4800" spc="-3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0" b="20660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57DA2-D961-41B2-A632-7849D30422F0}"/>
              </a:ext>
            </a:extLst>
          </p:cNvPr>
          <p:cNvSpPr txBox="1"/>
          <p:nvPr/>
        </p:nvSpPr>
        <p:spPr>
          <a:xfrm>
            <a:off x="2907923" y="2117680"/>
            <a:ext cx="803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To be the world’s most trusted apparel partner, pioneering cutting-edge technology, responsible sourcing, and forward-thinking design to redefine industry standards</a:t>
            </a:r>
            <a:r>
              <a:rPr lang="en-IN" sz="1400" dirty="0" smtClean="0"/>
              <a:t>.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C49FA-3FA4-4718-908D-DF33B63F2F6F}"/>
              </a:ext>
            </a:extLst>
          </p:cNvPr>
          <p:cNvSpPr txBox="1"/>
          <p:nvPr/>
        </p:nvSpPr>
        <p:spPr>
          <a:xfrm>
            <a:off x="1171539" y="2042154"/>
            <a:ext cx="3841432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spc="-3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Vision</a:t>
            </a:r>
            <a:endParaRPr lang="en-US" altLang="ko-KR" sz="4800" spc="-3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27" y="0"/>
            <a:ext cx="1384873" cy="7331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07924" y="986828"/>
            <a:ext cx="7539775" cy="57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8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AB4B004-0542-4B20-9F05-CAB791A469D1}"/>
              </a:ext>
            </a:extLst>
          </p:cNvPr>
          <p:cNvSpPr/>
          <p:nvPr/>
        </p:nvSpPr>
        <p:spPr>
          <a:xfrm>
            <a:off x="136717" y="3429000"/>
            <a:ext cx="2299317" cy="42612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ABE227-DFEE-42CE-A833-4FED9EE86531}"/>
              </a:ext>
            </a:extLst>
          </p:cNvPr>
          <p:cNvSpPr/>
          <p:nvPr/>
        </p:nvSpPr>
        <p:spPr>
          <a:xfrm>
            <a:off x="2524810" y="3429000"/>
            <a:ext cx="2299317" cy="42612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C07659-2720-4EDA-8F8E-6A34D7A612D1}"/>
              </a:ext>
            </a:extLst>
          </p:cNvPr>
          <p:cNvSpPr/>
          <p:nvPr/>
        </p:nvSpPr>
        <p:spPr>
          <a:xfrm>
            <a:off x="4912903" y="3429000"/>
            <a:ext cx="2299317" cy="426128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21E9A5-FB55-404B-A227-E17A5D3398C6}"/>
              </a:ext>
            </a:extLst>
          </p:cNvPr>
          <p:cNvSpPr/>
          <p:nvPr/>
        </p:nvSpPr>
        <p:spPr>
          <a:xfrm>
            <a:off x="7300996" y="3429000"/>
            <a:ext cx="2299317" cy="426128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FB51ABDF-1C81-465F-AD1C-C654AEC5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957" y="423148"/>
            <a:ext cx="10515600" cy="1087181"/>
          </a:xfrm>
        </p:spPr>
        <p:txBody>
          <a:bodyPr/>
          <a:lstStyle/>
          <a:p>
            <a:r>
              <a:rPr lang="en-US" altLang="ko-KR" smtClean="0">
                <a:solidFill>
                  <a:schemeClr val="bg2">
                    <a:lumMod val="90000"/>
                  </a:schemeClr>
                </a:solidFill>
              </a:rPr>
              <a:t>Journey to </a:t>
            </a:r>
            <a:r>
              <a:rPr lang="en-IN" b="1" smtClean="0"/>
              <a:t>Excellence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A42B3-6A70-40B9-A909-D2DBA6BC6FF1}"/>
              </a:ext>
            </a:extLst>
          </p:cNvPr>
          <p:cNvSpPr txBox="1"/>
          <p:nvPr/>
        </p:nvSpPr>
        <p:spPr>
          <a:xfrm>
            <a:off x="162392" y="3359932"/>
            <a:ext cx="118508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1973</a:t>
            </a:r>
            <a:endParaRPr lang="en-US" altLang="ko-KR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D0B9C-D320-45F8-9F31-7887AC5692F7}"/>
              </a:ext>
            </a:extLst>
          </p:cNvPr>
          <p:cNvSpPr txBox="1"/>
          <p:nvPr/>
        </p:nvSpPr>
        <p:spPr>
          <a:xfrm>
            <a:off x="178861" y="4343293"/>
            <a:ext cx="225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400" dirty="0" smtClean="0">
                <a:solidFill>
                  <a:schemeClr val="accent4"/>
                </a:solidFill>
              </a:rPr>
              <a:t>Panorama Exports Pvt Ltd</a:t>
            </a:r>
          </a:p>
          <a:p>
            <a:r>
              <a:rPr lang="pt-BR" altLang="ko-KR" sz="1400" dirty="0" smtClean="0">
                <a:solidFill>
                  <a:schemeClr val="accent4"/>
                </a:solidFill>
              </a:rPr>
              <a:t>Head office was established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87F16-D44A-4BAB-9B51-585CEFE464CF}"/>
              </a:ext>
            </a:extLst>
          </p:cNvPr>
          <p:cNvSpPr txBox="1"/>
          <p:nvPr/>
        </p:nvSpPr>
        <p:spPr>
          <a:xfrm>
            <a:off x="2591686" y="3380149"/>
            <a:ext cx="117805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2006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C51C64-FC95-4738-80E3-046F85C8D04B}"/>
              </a:ext>
            </a:extLst>
          </p:cNvPr>
          <p:cNvSpPr txBox="1"/>
          <p:nvPr/>
        </p:nvSpPr>
        <p:spPr>
          <a:xfrm>
            <a:off x="4979779" y="3407463"/>
            <a:ext cx="121629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2022</a:t>
            </a:r>
            <a:endParaRPr lang="en-US" altLang="ko-KR" sz="32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70493-F98B-4D3A-B50B-AA39A3A61391}"/>
              </a:ext>
            </a:extLst>
          </p:cNvPr>
          <p:cNvSpPr txBox="1"/>
          <p:nvPr/>
        </p:nvSpPr>
        <p:spPr>
          <a:xfrm>
            <a:off x="7300996" y="3371237"/>
            <a:ext cx="112126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tx2"/>
                </a:solidFill>
                <a:latin typeface="+mj-lt"/>
              </a:rPr>
              <a:t>2023</a:t>
            </a:r>
            <a:endParaRPr lang="en-US" altLang="ko-KR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19831-67C9-4DEF-AF8A-002AD627C581}"/>
              </a:ext>
            </a:extLst>
          </p:cNvPr>
          <p:cNvSpPr txBox="1"/>
          <p:nvPr/>
        </p:nvSpPr>
        <p:spPr>
          <a:xfrm>
            <a:off x="2565670" y="4352350"/>
            <a:ext cx="2006329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pt-BR" altLang="ko-KR" sz="1400" dirty="0" smtClean="0">
                <a:solidFill>
                  <a:schemeClr val="accent4"/>
                </a:solidFill>
              </a:rPr>
              <a:t>Unit I started its process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1DFC9D-FC87-48DE-8798-868B9DE07DD9}"/>
              </a:ext>
            </a:extLst>
          </p:cNvPr>
          <p:cNvSpPr txBox="1"/>
          <p:nvPr/>
        </p:nvSpPr>
        <p:spPr>
          <a:xfrm>
            <a:off x="4951001" y="4370453"/>
            <a:ext cx="2385331" cy="40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pt-BR" altLang="ko-KR" sz="1400" dirty="0" smtClean="0">
                <a:solidFill>
                  <a:schemeClr val="accent4"/>
                </a:solidFill>
              </a:rPr>
              <a:t>Unit II started its Process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26F87E-A2B8-4FD2-B0CC-0FBFFCA61C5C}"/>
              </a:ext>
            </a:extLst>
          </p:cNvPr>
          <p:cNvSpPr txBox="1"/>
          <p:nvPr/>
        </p:nvSpPr>
        <p:spPr>
          <a:xfrm>
            <a:off x="7336332" y="4352352"/>
            <a:ext cx="2030089" cy="40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pt-BR" altLang="ko-KR" sz="1400" dirty="0" smtClean="0">
                <a:solidFill>
                  <a:schemeClr val="accent4"/>
                </a:solidFill>
              </a:rPr>
              <a:t>Panorama Warehouse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95" name="직사각형 6">
            <a:extLst>
              <a:ext uri="{FF2B5EF4-FFF2-40B4-BE49-F238E27FC236}">
                <a16:creationId xmlns:a16="http://schemas.microsoft.com/office/drawing/2014/main" id="{E221E9A5-FB55-404B-A227-E17A5D3398C6}"/>
              </a:ext>
            </a:extLst>
          </p:cNvPr>
          <p:cNvSpPr/>
          <p:nvPr/>
        </p:nvSpPr>
        <p:spPr>
          <a:xfrm>
            <a:off x="9724425" y="3429000"/>
            <a:ext cx="2299317" cy="426128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F26F87E-A2B8-4FD2-B0CC-0FBFFCA61C5C}"/>
              </a:ext>
            </a:extLst>
          </p:cNvPr>
          <p:cNvSpPr txBox="1"/>
          <p:nvPr/>
        </p:nvSpPr>
        <p:spPr>
          <a:xfrm>
            <a:off x="9759762" y="4352352"/>
            <a:ext cx="2290772" cy="40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pt-BR" altLang="ko-KR" sz="1400" dirty="0" smtClean="0">
                <a:solidFill>
                  <a:schemeClr val="accent4"/>
                </a:solidFill>
              </a:rPr>
              <a:t>Unit III started its Process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470493-F98B-4D3A-B50B-AA39A3A61391}"/>
              </a:ext>
            </a:extLst>
          </p:cNvPr>
          <p:cNvSpPr txBox="1"/>
          <p:nvPr/>
        </p:nvSpPr>
        <p:spPr>
          <a:xfrm>
            <a:off x="9689088" y="3407463"/>
            <a:ext cx="117506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tx2"/>
                </a:solidFill>
                <a:latin typeface="+mj-lt"/>
              </a:rPr>
              <a:t>2024</a:t>
            </a:r>
            <a:endParaRPr lang="en-US" altLang="ko-KR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F25522-D73B-4047-B04C-EC29DCCD0871}"/>
              </a:ext>
            </a:extLst>
          </p:cNvPr>
          <p:cNvSpPr txBox="1"/>
          <p:nvPr/>
        </p:nvSpPr>
        <p:spPr>
          <a:xfrm>
            <a:off x="4405618" y="1436305"/>
            <a:ext cx="3595377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Establishment in 1973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F25522-D73B-4047-B04C-EC29DCCD0871}"/>
              </a:ext>
            </a:extLst>
          </p:cNvPr>
          <p:cNvSpPr txBox="1"/>
          <p:nvPr/>
        </p:nvSpPr>
        <p:spPr>
          <a:xfrm>
            <a:off x="3562302" y="5845345"/>
            <a:ext cx="5532270" cy="50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Panorama Exports Private Limited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4" y="2637405"/>
            <a:ext cx="1118618" cy="627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03" y="2546113"/>
            <a:ext cx="1118618" cy="6278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88" y="2573297"/>
            <a:ext cx="1118618" cy="627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21" y="2547094"/>
            <a:ext cx="1118618" cy="627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094" y="2571810"/>
            <a:ext cx="1118618" cy="6278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80" y="60129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69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3350" y="1381798"/>
            <a:ext cx="12325350" cy="1189952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0" y="2981324"/>
            <a:ext cx="12183762" cy="3876675"/>
          </a:xfrm>
          <a:prstGeom prst="rect">
            <a:avLst/>
          </a:prstGeom>
          <a:solidFill>
            <a:schemeClr val="accent5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5FA33-4323-4EED-AD1B-273134B3D0A4}"/>
              </a:ext>
            </a:extLst>
          </p:cNvPr>
          <p:cNvSpPr txBox="1"/>
          <p:nvPr/>
        </p:nvSpPr>
        <p:spPr>
          <a:xfrm>
            <a:off x="0" y="655894"/>
            <a:ext cx="12192000" cy="72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tabLst>
                <a:tab pos="355600" algn="l"/>
                <a:tab pos="1079500" algn="l"/>
              </a:tabLst>
            </a:pPr>
            <a:r>
              <a:rPr lang="en-US" altLang="ko-KR" sz="6000" spc="-15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Harmonized </a:t>
            </a:r>
            <a:r>
              <a:rPr lang="en-US" altLang="ko-KR" sz="6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Power</a:t>
            </a:r>
            <a:endParaRPr lang="en-US" altLang="ko-KR" sz="6000" spc="-15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6CAC1-ED8C-4AAC-AC5F-8C7AAF8DF53D}"/>
              </a:ext>
            </a:extLst>
          </p:cNvPr>
          <p:cNvSpPr txBox="1"/>
          <p:nvPr/>
        </p:nvSpPr>
        <p:spPr>
          <a:xfrm>
            <a:off x="761999" y="1667461"/>
            <a:ext cx="1084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Panorama Exports thrives on a rare balance—where time-tested expertise meets youthful ingenuity. This synergy fuels our </a:t>
            </a:r>
            <a:r>
              <a:rPr lang="en-IN" sz="1600" dirty="0" smtClean="0">
                <a:solidFill>
                  <a:schemeClr val="accent1"/>
                </a:solidFill>
              </a:rPr>
              <a:t>       resilience</a:t>
            </a:r>
            <a:r>
              <a:rPr lang="en-IN" sz="1600" dirty="0">
                <a:solidFill>
                  <a:schemeClr val="accent1"/>
                </a:solidFill>
              </a:rPr>
              <a:t>, strengthens our partnerships, and propels us toward industry leadership. With passion and precision, our people drive the future of </a:t>
            </a:r>
            <a:r>
              <a:rPr lang="en-IN" sz="1600" dirty="0" smtClean="0">
                <a:solidFill>
                  <a:schemeClr val="accent1"/>
                </a:solidFill>
              </a:rPr>
              <a:t>fashion.</a:t>
            </a:r>
            <a:endParaRPr lang="en-IN" sz="1600" dirty="0">
              <a:solidFill>
                <a:schemeClr val="accent1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t="403" r="15664" b="-403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r="19669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r="19705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808" y="101652"/>
            <a:ext cx="1139954" cy="6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950" y="-9525"/>
            <a:ext cx="13716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7" y="-76200"/>
            <a:ext cx="6905625" cy="38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6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968C8C"/>
      </a:accent6>
      <a:hlink>
        <a:srgbClr val="F7B615"/>
      </a:hlink>
      <a:folHlink>
        <a:srgbClr val="704404"/>
      </a:folHlink>
    </a:clrScheme>
    <a:fontScheme name="사용자 지정 57">
      <a:majorFont>
        <a:latin typeface="ParmaPetit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alpha val="3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23059</TotalTime>
  <Words>872</Words>
  <Application>Microsoft Office PowerPoint</Application>
  <PresentationFormat>Widescreen</PresentationFormat>
  <Paragraphs>108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Malgun Gothic</vt:lpstr>
      <vt:lpstr>Calibri</vt:lpstr>
      <vt:lpstr>Arial</vt:lpstr>
      <vt:lpstr>ParmaPetit</vt:lpstr>
      <vt:lpstr>Vrinda</vt:lpstr>
      <vt:lpstr>Poppins</vt:lpstr>
      <vt:lpstr>Gidole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Journey to Excellence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YK.KIM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User</cp:lastModifiedBy>
  <cp:revision>114</cp:revision>
  <dcterms:created xsi:type="dcterms:W3CDTF">2019-04-27T14:48:23Z</dcterms:created>
  <dcterms:modified xsi:type="dcterms:W3CDTF">2025-03-16T15:56:29Z</dcterms:modified>
  <cp:category>www.slidemembers.com</cp:category>
</cp:coreProperties>
</file>